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97" r:id="rId3"/>
    <p:sldId id="257" r:id="rId4"/>
    <p:sldId id="266" r:id="rId5"/>
    <p:sldId id="267" r:id="rId6"/>
    <p:sldId id="284" r:id="rId7"/>
    <p:sldId id="272" r:id="rId8"/>
    <p:sldId id="269" r:id="rId9"/>
    <p:sldId id="271" r:id="rId10"/>
    <p:sldId id="268" r:id="rId11"/>
    <p:sldId id="273" r:id="rId12"/>
    <p:sldId id="270" r:id="rId13"/>
    <p:sldId id="274" r:id="rId14"/>
    <p:sldId id="275" r:id="rId15"/>
    <p:sldId id="285" r:id="rId16"/>
    <p:sldId id="279" r:id="rId17"/>
    <p:sldId id="286" r:id="rId18"/>
    <p:sldId id="288" r:id="rId19"/>
    <p:sldId id="287" r:id="rId20"/>
    <p:sldId id="276" r:id="rId21"/>
    <p:sldId id="283" r:id="rId22"/>
    <p:sldId id="280" r:id="rId23"/>
    <p:sldId id="281" r:id="rId24"/>
    <p:sldId id="277" r:id="rId25"/>
    <p:sldId id="278" r:id="rId26"/>
    <p:sldId id="289" r:id="rId27"/>
    <p:sldId id="296" r:id="rId28"/>
    <p:sldId id="290" r:id="rId29"/>
    <p:sldId id="291" r:id="rId30"/>
    <p:sldId id="292" r:id="rId31"/>
    <p:sldId id="295" r:id="rId32"/>
    <p:sldId id="294" r:id="rId33"/>
    <p:sldId id="293" r:id="rId34"/>
    <p:sldId id="298" r:id="rId35"/>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82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589451-DB37-4848-8F01-FC1E9CA37850}" type="datetimeFigureOut">
              <a:rPr lang="it-IT" smtClean="0"/>
              <a:t>11/10/2014</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06F8B4-272F-491B-B130-BBA94F9DEE3A}" type="slidenum">
              <a:rPr lang="it-IT" smtClean="0"/>
              <a:t>‹N›</a:t>
            </a:fld>
            <a:endParaRPr lang="it-IT"/>
          </a:p>
        </p:txBody>
      </p:sp>
    </p:spTree>
    <p:extLst>
      <p:ext uri="{BB962C8B-B14F-4D97-AF65-F5344CB8AC3E}">
        <p14:creationId xmlns:p14="http://schemas.microsoft.com/office/powerpoint/2010/main" val="3780360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6546" name="Rectangle 6"/>
          <p:cNvSpPr>
            <a:spLocks noGrp="1" noChangeArrowheads="1"/>
          </p:cNvSpPr>
          <p:nvPr>
            <p:ph type="sldNum" sz="quarter"/>
          </p:nvPr>
        </p:nvSpPr>
        <p:spPr>
          <a:noFill/>
          <a:extLst>
            <a:ext uri="{91240B29-F687-4F45-9708-019B960494DF}">
              <a14:hiddenLine xmlns:a14="http://schemas.microsoft.com/office/drawing/2010/main" w="9525">
                <a:solidFill>
                  <a:srgbClr val="000000"/>
                </a:solidFill>
                <a:round/>
                <a:headEnd/>
                <a:tailEnd/>
              </a14:hiddenLine>
            </a:ext>
          </a:extLst>
        </p:spPr>
        <p:txBody>
          <a:bodyPr/>
          <a:lstStyle>
            <a:lvl1pPr eaLnBrk="0">
              <a:tabLst>
                <a:tab pos="393869" algn="l"/>
                <a:tab pos="787737" algn="l"/>
                <a:tab pos="1181606" algn="l"/>
                <a:tab pos="1575474" algn="l"/>
                <a:tab pos="1969343" algn="l"/>
                <a:tab pos="2363211" algn="l"/>
                <a:tab pos="2757079" algn="l"/>
              </a:tabLst>
              <a:defRPr>
                <a:solidFill>
                  <a:schemeClr val="tx1"/>
                </a:solidFill>
                <a:latin typeface="Arial" charset="0"/>
                <a:ea typeface="Droid Sans Fallback" charset="0"/>
                <a:cs typeface="Droid Sans Fallback" charset="0"/>
              </a:defRPr>
            </a:lvl1pPr>
            <a:lvl2pPr eaLnBrk="0">
              <a:tabLst>
                <a:tab pos="393869" algn="l"/>
                <a:tab pos="787737" algn="l"/>
                <a:tab pos="1181606" algn="l"/>
                <a:tab pos="1575474" algn="l"/>
                <a:tab pos="1969343" algn="l"/>
                <a:tab pos="2363211" algn="l"/>
                <a:tab pos="2757079" algn="l"/>
              </a:tabLst>
              <a:defRPr>
                <a:solidFill>
                  <a:schemeClr val="tx1"/>
                </a:solidFill>
                <a:latin typeface="Arial" charset="0"/>
                <a:ea typeface="Droid Sans Fallback" charset="0"/>
                <a:cs typeface="Droid Sans Fallback" charset="0"/>
              </a:defRPr>
            </a:lvl2pPr>
            <a:lvl3pPr eaLnBrk="0">
              <a:tabLst>
                <a:tab pos="393869" algn="l"/>
                <a:tab pos="787737" algn="l"/>
                <a:tab pos="1181606" algn="l"/>
                <a:tab pos="1575474" algn="l"/>
                <a:tab pos="1969343" algn="l"/>
                <a:tab pos="2363211" algn="l"/>
                <a:tab pos="2757079" algn="l"/>
              </a:tabLst>
              <a:defRPr>
                <a:solidFill>
                  <a:schemeClr val="tx1"/>
                </a:solidFill>
                <a:latin typeface="Arial" charset="0"/>
                <a:ea typeface="Droid Sans Fallback" charset="0"/>
                <a:cs typeface="Droid Sans Fallback" charset="0"/>
              </a:defRPr>
            </a:lvl3pPr>
            <a:lvl4pPr eaLnBrk="0">
              <a:tabLst>
                <a:tab pos="393869" algn="l"/>
                <a:tab pos="787737" algn="l"/>
                <a:tab pos="1181606" algn="l"/>
                <a:tab pos="1575474" algn="l"/>
                <a:tab pos="1969343" algn="l"/>
                <a:tab pos="2363211" algn="l"/>
                <a:tab pos="2757079" algn="l"/>
              </a:tabLst>
              <a:defRPr>
                <a:solidFill>
                  <a:schemeClr val="tx1"/>
                </a:solidFill>
                <a:latin typeface="Arial" charset="0"/>
                <a:ea typeface="Droid Sans Fallback" charset="0"/>
                <a:cs typeface="Droid Sans Fallback" charset="0"/>
              </a:defRPr>
            </a:lvl4pPr>
            <a:lvl5pPr eaLnBrk="0">
              <a:tabLst>
                <a:tab pos="393869" algn="l"/>
                <a:tab pos="787737" algn="l"/>
                <a:tab pos="1181606" algn="l"/>
                <a:tab pos="1575474" algn="l"/>
                <a:tab pos="1969343" algn="l"/>
                <a:tab pos="2363211" algn="l"/>
                <a:tab pos="2757079" algn="l"/>
              </a:tabLst>
              <a:defRPr>
                <a:solidFill>
                  <a:schemeClr val="tx1"/>
                </a:solidFill>
                <a:latin typeface="Arial" charset="0"/>
                <a:ea typeface="Droid Sans Fallback" charset="0"/>
                <a:cs typeface="Droid Sans Fallback" charset="0"/>
              </a:defRPr>
            </a:lvl5pPr>
            <a:lvl6pPr marL="2204550" indent="-200414" defTabSz="393869" eaLnBrk="0" fontAlgn="base" hangingPunct="0">
              <a:lnSpc>
                <a:spcPct val="94000"/>
              </a:lnSpc>
              <a:spcBef>
                <a:spcPct val="0"/>
              </a:spcBef>
              <a:spcAft>
                <a:spcPct val="0"/>
              </a:spcAft>
              <a:buClr>
                <a:srgbClr val="000000"/>
              </a:buClr>
              <a:buSzPct val="100000"/>
              <a:buFont typeface="Times New Roman" pitchFamily="16" charset="0"/>
              <a:tabLst>
                <a:tab pos="393869" algn="l"/>
                <a:tab pos="787737" algn="l"/>
                <a:tab pos="1181606" algn="l"/>
                <a:tab pos="1575474" algn="l"/>
                <a:tab pos="1969343" algn="l"/>
                <a:tab pos="2363211" algn="l"/>
                <a:tab pos="2757079" algn="l"/>
              </a:tabLst>
              <a:defRPr>
                <a:solidFill>
                  <a:schemeClr val="tx1"/>
                </a:solidFill>
                <a:latin typeface="Arial" charset="0"/>
                <a:ea typeface="Droid Sans Fallback" charset="0"/>
                <a:cs typeface="Droid Sans Fallback" charset="0"/>
              </a:defRPr>
            </a:lvl6pPr>
            <a:lvl7pPr marL="2605377" indent="-200414" defTabSz="393869" eaLnBrk="0" fontAlgn="base" hangingPunct="0">
              <a:lnSpc>
                <a:spcPct val="94000"/>
              </a:lnSpc>
              <a:spcBef>
                <a:spcPct val="0"/>
              </a:spcBef>
              <a:spcAft>
                <a:spcPct val="0"/>
              </a:spcAft>
              <a:buClr>
                <a:srgbClr val="000000"/>
              </a:buClr>
              <a:buSzPct val="100000"/>
              <a:buFont typeface="Times New Roman" pitchFamily="16" charset="0"/>
              <a:tabLst>
                <a:tab pos="393869" algn="l"/>
                <a:tab pos="787737" algn="l"/>
                <a:tab pos="1181606" algn="l"/>
                <a:tab pos="1575474" algn="l"/>
                <a:tab pos="1969343" algn="l"/>
                <a:tab pos="2363211" algn="l"/>
                <a:tab pos="2757079" algn="l"/>
              </a:tabLst>
              <a:defRPr>
                <a:solidFill>
                  <a:schemeClr val="tx1"/>
                </a:solidFill>
                <a:latin typeface="Arial" charset="0"/>
                <a:ea typeface="Droid Sans Fallback" charset="0"/>
                <a:cs typeface="Droid Sans Fallback" charset="0"/>
              </a:defRPr>
            </a:lvl7pPr>
            <a:lvl8pPr marL="3006204" indent="-200414" defTabSz="393869" eaLnBrk="0" fontAlgn="base" hangingPunct="0">
              <a:lnSpc>
                <a:spcPct val="94000"/>
              </a:lnSpc>
              <a:spcBef>
                <a:spcPct val="0"/>
              </a:spcBef>
              <a:spcAft>
                <a:spcPct val="0"/>
              </a:spcAft>
              <a:buClr>
                <a:srgbClr val="000000"/>
              </a:buClr>
              <a:buSzPct val="100000"/>
              <a:buFont typeface="Times New Roman" pitchFamily="16" charset="0"/>
              <a:tabLst>
                <a:tab pos="393869" algn="l"/>
                <a:tab pos="787737" algn="l"/>
                <a:tab pos="1181606" algn="l"/>
                <a:tab pos="1575474" algn="l"/>
                <a:tab pos="1969343" algn="l"/>
                <a:tab pos="2363211" algn="l"/>
                <a:tab pos="2757079" algn="l"/>
              </a:tabLst>
              <a:defRPr>
                <a:solidFill>
                  <a:schemeClr val="tx1"/>
                </a:solidFill>
                <a:latin typeface="Arial" charset="0"/>
                <a:ea typeface="Droid Sans Fallback" charset="0"/>
                <a:cs typeface="Droid Sans Fallback" charset="0"/>
              </a:defRPr>
            </a:lvl8pPr>
            <a:lvl9pPr marL="3407032" indent="-200414" defTabSz="393869" eaLnBrk="0" fontAlgn="base" hangingPunct="0">
              <a:lnSpc>
                <a:spcPct val="94000"/>
              </a:lnSpc>
              <a:spcBef>
                <a:spcPct val="0"/>
              </a:spcBef>
              <a:spcAft>
                <a:spcPct val="0"/>
              </a:spcAft>
              <a:buClr>
                <a:srgbClr val="000000"/>
              </a:buClr>
              <a:buSzPct val="100000"/>
              <a:buFont typeface="Times New Roman" pitchFamily="16" charset="0"/>
              <a:tabLst>
                <a:tab pos="393869" algn="l"/>
                <a:tab pos="787737" algn="l"/>
                <a:tab pos="1181606" algn="l"/>
                <a:tab pos="1575474" algn="l"/>
                <a:tab pos="1969343" algn="l"/>
                <a:tab pos="2363211" algn="l"/>
                <a:tab pos="2757079" algn="l"/>
              </a:tabLst>
              <a:defRPr>
                <a:solidFill>
                  <a:schemeClr val="tx1"/>
                </a:solidFill>
                <a:latin typeface="Arial" charset="0"/>
                <a:ea typeface="Droid Sans Fallback" charset="0"/>
                <a:cs typeface="Droid Sans Fallback" charset="0"/>
              </a:defRPr>
            </a:lvl9pPr>
          </a:lstStyle>
          <a:p>
            <a:pPr eaLnBrk="1"/>
            <a:fld id="{F8A7C663-3F13-4FA3-AAA7-5C12CA65B073}" type="slidenum">
              <a:rPr lang="it-IT" altLang="it-IT" smtClean="0">
                <a:solidFill>
                  <a:srgbClr val="000000"/>
                </a:solidFill>
                <a:latin typeface="Times New Roman" pitchFamily="16" charset="0"/>
                <a:cs typeface="DejaVu Sans" charset="0"/>
              </a:rPr>
              <a:pPr eaLnBrk="1"/>
              <a:t>34</a:t>
            </a:fld>
            <a:endParaRPr lang="it-IT" altLang="it-IT" smtClean="0">
              <a:solidFill>
                <a:srgbClr val="000000"/>
              </a:solidFill>
              <a:latin typeface="Times New Roman" pitchFamily="16" charset="0"/>
              <a:cs typeface="DejaVu Sans" charset="0"/>
            </a:endParaRPr>
          </a:p>
        </p:txBody>
      </p:sp>
      <p:sp>
        <p:nvSpPr>
          <p:cNvPr id="236547" name="Rectangle 1"/>
          <p:cNvSpPr>
            <a:spLocks noGrp="1" noRot="1" noChangeAspect="1" noChangeArrowheads="1" noTextEdit="1"/>
          </p:cNvSpPr>
          <p:nvPr>
            <p:ph type="sldImg"/>
          </p:nvPr>
        </p:nvSpPr>
        <p:spPr>
          <a:xfrm>
            <a:off x="1144588" y="695325"/>
            <a:ext cx="4567237" cy="34274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6548" name="Text Box 2"/>
          <p:cNvSpPr>
            <a:spLocks noGrp="1" noChangeArrowheads="1"/>
          </p:cNvSpPr>
          <p:nvPr>
            <p:ph type="body" idx="1"/>
          </p:nvPr>
        </p:nvSpPr>
        <p:spPr>
          <a:xfrm>
            <a:off x="653829" y="4464064"/>
            <a:ext cx="5486976" cy="4115140"/>
          </a:xfrm>
          <a:noFill/>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15907"/>
          <a:lstStyle/>
          <a:p>
            <a:pPr marL="189280">
              <a:lnSpc>
                <a:spcPct val="94000"/>
              </a:lnSpc>
              <a:spcBef>
                <a:spcPct val="0"/>
              </a:spcBef>
              <a:tabLst>
                <a:tab pos="393869" algn="l"/>
                <a:tab pos="787737" algn="l"/>
                <a:tab pos="1181606" algn="l"/>
                <a:tab pos="1575474" algn="l"/>
                <a:tab pos="1969343" algn="l"/>
                <a:tab pos="2363211" algn="l"/>
                <a:tab pos="2757079" algn="l"/>
                <a:tab pos="3150947" algn="l"/>
                <a:tab pos="3544816" algn="l"/>
                <a:tab pos="3938684" algn="l"/>
                <a:tab pos="4332553" algn="l"/>
                <a:tab pos="4726421" algn="l"/>
                <a:tab pos="5120290" algn="l"/>
              </a:tabLst>
            </a:pPr>
            <a:r>
              <a:rPr lang="it-IT" altLang="it-IT" sz="2100" b="1" dirty="0">
                <a:latin typeface="Arial" charset="0"/>
                <a:ea typeface="Droid Sans Fallback" charset="0"/>
                <a:cs typeface="Droid Sans Fallback" charset="0"/>
              </a:rPr>
              <a:t>L'80% di quello che vi serve c'è! Lo avete imparato!</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F03A6148-D665-4B5A-9285-C67812C17BD5}" type="datetimeFigureOut">
              <a:rPr lang="it-IT" smtClean="0"/>
              <a:t>11/10/2014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9B4E198-CE25-47F6-BC5F-881C1BC733F8}" type="slidenum">
              <a:rPr lang="it-IT" smtClean="0"/>
              <a:t>‹N›</a:t>
            </a:fld>
            <a:endParaRPr lang="it-IT"/>
          </a:p>
        </p:txBody>
      </p:sp>
    </p:spTree>
    <p:extLst>
      <p:ext uri="{BB962C8B-B14F-4D97-AF65-F5344CB8AC3E}">
        <p14:creationId xmlns:p14="http://schemas.microsoft.com/office/powerpoint/2010/main" val="2340783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03A6148-D665-4B5A-9285-C67812C17BD5}" type="datetimeFigureOut">
              <a:rPr lang="it-IT" smtClean="0"/>
              <a:t>11/10/2014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9B4E198-CE25-47F6-BC5F-881C1BC733F8}" type="slidenum">
              <a:rPr lang="it-IT" smtClean="0"/>
              <a:t>‹N›</a:t>
            </a:fld>
            <a:endParaRPr lang="it-IT"/>
          </a:p>
        </p:txBody>
      </p:sp>
    </p:spTree>
    <p:extLst>
      <p:ext uri="{BB962C8B-B14F-4D97-AF65-F5344CB8AC3E}">
        <p14:creationId xmlns:p14="http://schemas.microsoft.com/office/powerpoint/2010/main" val="3577828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03A6148-D665-4B5A-9285-C67812C17BD5}" type="datetimeFigureOut">
              <a:rPr lang="it-IT" smtClean="0"/>
              <a:t>11/10/2014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9B4E198-CE25-47F6-BC5F-881C1BC733F8}" type="slidenum">
              <a:rPr lang="it-IT" smtClean="0"/>
              <a:t>‹N›</a:t>
            </a:fld>
            <a:endParaRPr lang="it-IT"/>
          </a:p>
        </p:txBody>
      </p:sp>
    </p:spTree>
    <p:extLst>
      <p:ext uri="{BB962C8B-B14F-4D97-AF65-F5344CB8AC3E}">
        <p14:creationId xmlns:p14="http://schemas.microsoft.com/office/powerpoint/2010/main" val="2974725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03A6148-D665-4B5A-9285-C67812C17BD5}" type="datetimeFigureOut">
              <a:rPr lang="it-IT" smtClean="0"/>
              <a:t>11/10/2014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9B4E198-CE25-47F6-BC5F-881C1BC733F8}" type="slidenum">
              <a:rPr lang="it-IT" smtClean="0"/>
              <a:t>‹N›</a:t>
            </a:fld>
            <a:endParaRPr lang="it-IT"/>
          </a:p>
        </p:txBody>
      </p:sp>
    </p:spTree>
    <p:extLst>
      <p:ext uri="{BB962C8B-B14F-4D97-AF65-F5344CB8AC3E}">
        <p14:creationId xmlns:p14="http://schemas.microsoft.com/office/powerpoint/2010/main" val="2874665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F03A6148-D665-4B5A-9285-C67812C17BD5}" type="datetimeFigureOut">
              <a:rPr lang="it-IT" smtClean="0"/>
              <a:t>11/10/2014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9B4E198-CE25-47F6-BC5F-881C1BC733F8}" type="slidenum">
              <a:rPr lang="it-IT" smtClean="0"/>
              <a:t>‹N›</a:t>
            </a:fld>
            <a:endParaRPr lang="it-IT"/>
          </a:p>
        </p:txBody>
      </p:sp>
    </p:spTree>
    <p:extLst>
      <p:ext uri="{BB962C8B-B14F-4D97-AF65-F5344CB8AC3E}">
        <p14:creationId xmlns:p14="http://schemas.microsoft.com/office/powerpoint/2010/main" val="4122037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F03A6148-D665-4B5A-9285-C67812C17BD5}" type="datetimeFigureOut">
              <a:rPr lang="it-IT" smtClean="0"/>
              <a:t>11/10/2014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9B4E198-CE25-47F6-BC5F-881C1BC733F8}" type="slidenum">
              <a:rPr lang="it-IT" smtClean="0"/>
              <a:t>‹N›</a:t>
            </a:fld>
            <a:endParaRPr lang="it-IT"/>
          </a:p>
        </p:txBody>
      </p:sp>
    </p:spTree>
    <p:extLst>
      <p:ext uri="{BB962C8B-B14F-4D97-AF65-F5344CB8AC3E}">
        <p14:creationId xmlns:p14="http://schemas.microsoft.com/office/powerpoint/2010/main" val="3479475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F03A6148-D665-4B5A-9285-C67812C17BD5}" type="datetimeFigureOut">
              <a:rPr lang="it-IT" smtClean="0"/>
              <a:t>11/10/2014</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19B4E198-CE25-47F6-BC5F-881C1BC733F8}" type="slidenum">
              <a:rPr lang="it-IT" smtClean="0"/>
              <a:t>‹N›</a:t>
            </a:fld>
            <a:endParaRPr lang="it-IT"/>
          </a:p>
        </p:txBody>
      </p:sp>
    </p:spTree>
    <p:extLst>
      <p:ext uri="{BB962C8B-B14F-4D97-AF65-F5344CB8AC3E}">
        <p14:creationId xmlns:p14="http://schemas.microsoft.com/office/powerpoint/2010/main" val="305055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F03A6148-D665-4B5A-9285-C67812C17BD5}" type="datetimeFigureOut">
              <a:rPr lang="it-IT" smtClean="0"/>
              <a:t>11/10/2014</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19B4E198-CE25-47F6-BC5F-881C1BC733F8}" type="slidenum">
              <a:rPr lang="it-IT" smtClean="0"/>
              <a:t>‹N›</a:t>
            </a:fld>
            <a:endParaRPr lang="it-IT"/>
          </a:p>
        </p:txBody>
      </p:sp>
    </p:spTree>
    <p:extLst>
      <p:ext uri="{BB962C8B-B14F-4D97-AF65-F5344CB8AC3E}">
        <p14:creationId xmlns:p14="http://schemas.microsoft.com/office/powerpoint/2010/main" val="1885038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F03A6148-D665-4B5A-9285-C67812C17BD5}" type="datetimeFigureOut">
              <a:rPr lang="it-IT" smtClean="0"/>
              <a:t>11/10/2014</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19B4E198-CE25-47F6-BC5F-881C1BC733F8}" type="slidenum">
              <a:rPr lang="it-IT" smtClean="0"/>
              <a:t>‹N›</a:t>
            </a:fld>
            <a:endParaRPr lang="it-IT"/>
          </a:p>
        </p:txBody>
      </p:sp>
    </p:spTree>
    <p:extLst>
      <p:ext uri="{BB962C8B-B14F-4D97-AF65-F5344CB8AC3E}">
        <p14:creationId xmlns:p14="http://schemas.microsoft.com/office/powerpoint/2010/main" val="1905767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F03A6148-D665-4B5A-9285-C67812C17BD5}" type="datetimeFigureOut">
              <a:rPr lang="it-IT" smtClean="0"/>
              <a:t>11/10/2014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9B4E198-CE25-47F6-BC5F-881C1BC733F8}" type="slidenum">
              <a:rPr lang="it-IT" smtClean="0"/>
              <a:t>‹N›</a:t>
            </a:fld>
            <a:endParaRPr lang="it-IT"/>
          </a:p>
        </p:txBody>
      </p:sp>
    </p:spTree>
    <p:extLst>
      <p:ext uri="{BB962C8B-B14F-4D97-AF65-F5344CB8AC3E}">
        <p14:creationId xmlns:p14="http://schemas.microsoft.com/office/powerpoint/2010/main" val="2819683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F03A6148-D665-4B5A-9285-C67812C17BD5}" type="datetimeFigureOut">
              <a:rPr lang="it-IT" smtClean="0"/>
              <a:t>11/10/2014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9B4E198-CE25-47F6-BC5F-881C1BC733F8}" type="slidenum">
              <a:rPr lang="it-IT" smtClean="0"/>
              <a:t>‹N›</a:t>
            </a:fld>
            <a:endParaRPr lang="it-IT"/>
          </a:p>
        </p:txBody>
      </p:sp>
    </p:spTree>
    <p:extLst>
      <p:ext uri="{BB962C8B-B14F-4D97-AF65-F5344CB8AC3E}">
        <p14:creationId xmlns:p14="http://schemas.microsoft.com/office/powerpoint/2010/main" val="1057908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3A6148-D665-4B5A-9285-C67812C17BD5}" type="datetimeFigureOut">
              <a:rPr lang="it-IT" smtClean="0"/>
              <a:t>11/10/2014</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B4E198-CE25-47F6-BC5F-881C1BC733F8}" type="slidenum">
              <a:rPr lang="it-IT" smtClean="0"/>
              <a:t>‹N›</a:t>
            </a:fld>
            <a:endParaRPr lang="it-IT"/>
          </a:p>
        </p:txBody>
      </p:sp>
    </p:spTree>
    <p:extLst>
      <p:ext uri="{BB962C8B-B14F-4D97-AF65-F5344CB8AC3E}">
        <p14:creationId xmlns:p14="http://schemas.microsoft.com/office/powerpoint/2010/main" val="5733384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www.mauroalfieri.it/wp-content/uploads/2011/03/Unipolar_bb-e1300626194231.png" TargetMode="External"/><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hyperlink" Target="http://arduino.cc/en/Reference/StepperUnipolarCircuit"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p:nvPr/>
        </p:nvPicPr>
        <p:blipFill>
          <a:blip r:embed="rId2" cstate="print">
            <a:extLst>
              <a:ext uri="{28A0092B-C50C-407E-A947-70E740481C1C}">
                <a14:useLocalDpi xmlns:a14="http://schemas.microsoft.com/office/drawing/2010/main" val="0"/>
              </a:ext>
            </a:extLst>
          </a:blip>
          <a:stretch>
            <a:fillRect/>
          </a:stretch>
        </p:blipFill>
        <p:spPr>
          <a:xfrm>
            <a:off x="539552" y="260648"/>
            <a:ext cx="1223010" cy="1223010"/>
          </a:xfrm>
          <a:prstGeom prst="rect">
            <a:avLst/>
          </a:prstGeom>
        </p:spPr>
      </p:pic>
      <p:pic>
        <p:nvPicPr>
          <p:cNvPr id="5" name="Immagine 4"/>
          <p:cNvPicPr/>
          <p:nvPr/>
        </p:nvPicPr>
        <p:blipFill>
          <a:blip r:embed="rId3" cstate="print">
            <a:extLst>
              <a:ext uri="{28A0092B-C50C-407E-A947-70E740481C1C}">
                <a14:useLocalDpi xmlns:a14="http://schemas.microsoft.com/office/drawing/2010/main" val="0"/>
              </a:ext>
            </a:extLst>
          </a:blip>
          <a:stretch>
            <a:fillRect/>
          </a:stretch>
        </p:blipFill>
        <p:spPr>
          <a:xfrm>
            <a:off x="2267744" y="269348"/>
            <a:ext cx="1223010" cy="1223010"/>
          </a:xfrm>
          <a:prstGeom prst="rect">
            <a:avLst/>
          </a:prstGeom>
        </p:spPr>
      </p:pic>
      <p:pic>
        <p:nvPicPr>
          <p:cNvPr id="6" name="Immagin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03156" y="269348"/>
            <a:ext cx="895350" cy="1257300"/>
          </a:xfrm>
          <a:prstGeom prst="rect">
            <a:avLst/>
          </a:prstGeom>
        </p:spPr>
      </p:pic>
      <p:sp>
        <p:nvSpPr>
          <p:cNvPr id="7" name="Rettangolo 6"/>
          <p:cNvSpPr/>
          <p:nvPr/>
        </p:nvSpPr>
        <p:spPr>
          <a:xfrm>
            <a:off x="5370791" y="476672"/>
            <a:ext cx="3188693" cy="523220"/>
          </a:xfrm>
          <a:prstGeom prst="rect">
            <a:avLst/>
          </a:prstGeom>
        </p:spPr>
        <p:txBody>
          <a:bodyPr wrap="none">
            <a:spAutoFit/>
          </a:bodyPr>
          <a:lstStyle/>
          <a:p>
            <a:r>
              <a:rPr lang="it-IT" sz="2800" b="1" dirty="0">
                <a:solidFill>
                  <a:srgbClr val="C00000"/>
                </a:solidFill>
              </a:rPr>
              <a:t>AMON ed ARDUINO</a:t>
            </a:r>
            <a:endParaRPr lang="it-IT" sz="2800" dirty="0">
              <a:solidFill>
                <a:srgbClr val="C00000"/>
              </a:solidFill>
            </a:endParaRPr>
          </a:p>
        </p:txBody>
      </p:sp>
      <p:sp>
        <p:nvSpPr>
          <p:cNvPr id="8" name="Rettangolo 7"/>
          <p:cNvSpPr/>
          <p:nvPr/>
        </p:nvSpPr>
        <p:spPr>
          <a:xfrm>
            <a:off x="5677030" y="2636912"/>
            <a:ext cx="3161649" cy="2031325"/>
          </a:xfrm>
          <a:prstGeom prst="rect">
            <a:avLst/>
          </a:prstGeom>
        </p:spPr>
        <p:txBody>
          <a:bodyPr wrap="square">
            <a:spAutoFit/>
          </a:bodyPr>
          <a:lstStyle/>
          <a:p>
            <a:pPr algn="ctr"/>
            <a:r>
              <a:rPr lang="it-IT" dirty="0"/>
              <a:t>Amon intende promuovere l’ utilizzo di Arduino nel proprio modellismo dinamico</a:t>
            </a:r>
            <a:r>
              <a:rPr lang="it-IT" dirty="0" smtClean="0"/>
              <a:t>.</a:t>
            </a:r>
          </a:p>
          <a:p>
            <a:pPr algn="ctr"/>
            <a:endParaRPr lang="it-IT" dirty="0"/>
          </a:p>
          <a:p>
            <a:pPr algn="ctr"/>
            <a:r>
              <a:rPr lang="it-IT" dirty="0"/>
              <a:t>Per questo organizza un </a:t>
            </a:r>
            <a:r>
              <a:rPr lang="it-IT" b="1" dirty="0"/>
              <a:t>corso di Arduino</a:t>
            </a:r>
            <a:r>
              <a:rPr lang="it-IT" dirty="0"/>
              <a:t> per tutti i soci </a:t>
            </a:r>
            <a:r>
              <a:rPr lang="it-IT" b="1" dirty="0"/>
              <a:t>Amon e GMS</a:t>
            </a:r>
            <a:r>
              <a:rPr lang="it-IT" dirty="0"/>
              <a:t>.</a:t>
            </a:r>
          </a:p>
        </p:txBody>
      </p:sp>
      <p:sp>
        <p:nvSpPr>
          <p:cNvPr id="9" name="Text Box 2"/>
          <p:cNvSpPr txBox="1">
            <a:spLocks noChangeArrowheads="1"/>
          </p:cNvSpPr>
          <p:nvPr/>
        </p:nvSpPr>
        <p:spPr bwMode="auto">
          <a:xfrm>
            <a:off x="467544" y="5175713"/>
            <a:ext cx="7939087" cy="1216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90360" rIns="90000" bIns="45000"/>
          <a:lstStyle>
            <a:lvl1pPr eaLnBrk="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chemeClr val="tx1"/>
                </a:solidFill>
                <a:latin typeface="Arial" charset="0"/>
                <a:ea typeface="Droid Sans Fallback" charset="0"/>
                <a:cs typeface="Droid Sans Fallback" charset="0"/>
              </a:defRPr>
            </a:lvl1pPr>
            <a:lvl2pPr eaLnBrk="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chemeClr val="tx1"/>
                </a:solidFill>
                <a:latin typeface="Arial" charset="0"/>
                <a:ea typeface="Droid Sans Fallback" charset="0"/>
                <a:cs typeface="Droid Sans Fallback" charset="0"/>
              </a:defRPr>
            </a:lvl2pPr>
            <a:lvl3pPr eaLnBrk="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chemeClr val="tx1"/>
                </a:solidFill>
                <a:latin typeface="Arial" charset="0"/>
                <a:ea typeface="Droid Sans Fallback" charset="0"/>
                <a:cs typeface="Droid Sans Fallback" charset="0"/>
              </a:defRPr>
            </a:lvl3pPr>
            <a:lvl4pPr eaLnBrk="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chemeClr val="tx1"/>
                </a:solidFill>
                <a:latin typeface="Arial" charset="0"/>
                <a:ea typeface="Droid Sans Fallback" charset="0"/>
                <a:cs typeface="Droid Sans Fallback" charset="0"/>
              </a:defRPr>
            </a:lvl4pPr>
            <a:lvl5pPr eaLnBrk="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chemeClr val="tx1"/>
                </a:solidFill>
                <a:latin typeface="Arial" charset="0"/>
                <a:ea typeface="Droid Sans Fallback" charset="0"/>
                <a:cs typeface="Droid Sans Fallback" charset="0"/>
              </a:defRPr>
            </a:lvl5pPr>
            <a:lvl6pPr marL="2514600" indent="-228600" defTabSz="449263" eaLnBrk="0" fontAlgn="base" hangingPunct="0">
              <a:lnSpc>
                <a:spcPct val="94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chemeClr val="tx1"/>
                </a:solidFill>
                <a:latin typeface="Arial" charset="0"/>
                <a:ea typeface="Droid Sans Fallback" charset="0"/>
                <a:cs typeface="Droid Sans Fallback" charset="0"/>
              </a:defRPr>
            </a:lvl6pPr>
            <a:lvl7pPr marL="2971800" indent="-228600" defTabSz="449263" eaLnBrk="0" fontAlgn="base" hangingPunct="0">
              <a:lnSpc>
                <a:spcPct val="94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chemeClr val="tx1"/>
                </a:solidFill>
                <a:latin typeface="Arial" charset="0"/>
                <a:ea typeface="Droid Sans Fallback" charset="0"/>
                <a:cs typeface="Droid Sans Fallback" charset="0"/>
              </a:defRPr>
            </a:lvl7pPr>
            <a:lvl8pPr marL="3429000" indent="-228600" defTabSz="449263" eaLnBrk="0" fontAlgn="base" hangingPunct="0">
              <a:lnSpc>
                <a:spcPct val="94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chemeClr val="tx1"/>
                </a:solidFill>
                <a:latin typeface="Arial" charset="0"/>
                <a:ea typeface="Droid Sans Fallback" charset="0"/>
                <a:cs typeface="Droid Sans Fallback" charset="0"/>
              </a:defRPr>
            </a:lvl8pPr>
            <a:lvl9pPr marL="3886200" indent="-228600" defTabSz="449263" eaLnBrk="0" fontAlgn="base" hangingPunct="0">
              <a:lnSpc>
                <a:spcPct val="94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chemeClr val="tx1"/>
                </a:solidFill>
                <a:latin typeface="Arial" charset="0"/>
                <a:ea typeface="Droid Sans Fallback" charset="0"/>
                <a:cs typeface="Droid Sans Fallback" charset="0"/>
              </a:defRPr>
            </a:lvl9pPr>
          </a:lstStyle>
          <a:p>
            <a:pPr algn="ctr" eaLnBrk="1"/>
            <a:r>
              <a:rPr lang="it-IT" altLang="it-IT" sz="6000" b="1" dirty="0">
                <a:solidFill>
                  <a:srgbClr val="000000"/>
                </a:solidFill>
                <a:latin typeface="Ubuntu" charset="0"/>
              </a:rPr>
              <a:t>Arduino Base</a:t>
            </a:r>
          </a:p>
        </p:txBody>
      </p:sp>
      <p:pic>
        <p:nvPicPr>
          <p:cNvPr id="10" name="Picture 6" descr="http://arduino.cc/en/uploads/Main/ArduinoUno_R3_Front_450px.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592" y="1998583"/>
            <a:ext cx="4286250" cy="296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65712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00312" y="553616"/>
            <a:ext cx="4572000" cy="646331"/>
          </a:xfrm>
          <a:prstGeom prst="rect">
            <a:avLst/>
          </a:prstGeom>
        </p:spPr>
        <p:txBody>
          <a:bodyPr>
            <a:spAutoFit/>
          </a:bodyPr>
          <a:lstStyle/>
          <a:p>
            <a:pPr marL="0" lvl="1"/>
            <a:r>
              <a:rPr lang="it-IT" b="1" dirty="0" smtClean="0"/>
              <a:t>Lettore </a:t>
            </a:r>
            <a:r>
              <a:rPr lang="it-IT" b="1" dirty="0"/>
              <a:t>LCD</a:t>
            </a:r>
          </a:p>
          <a:p>
            <a:endParaRPr lang="it-IT" b="1" dirty="0"/>
          </a:p>
        </p:txBody>
      </p:sp>
      <p:sp>
        <p:nvSpPr>
          <p:cNvPr id="3" name="Rettangolo 2"/>
          <p:cNvSpPr/>
          <p:nvPr/>
        </p:nvSpPr>
        <p:spPr>
          <a:xfrm>
            <a:off x="5370791" y="476672"/>
            <a:ext cx="3188693" cy="523220"/>
          </a:xfrm>
          <a:prstGeom prst="rect">
            <a:avLst/>
          </a:prstGeom>
        </p:spPr>
        <p:txBody>
          <a:bodyPr wrap="none">
            <a:spAutoFit/>
          </a:bodyPr>
          <a:lstStyle/>
          <a:p>
            <a:r>
              <a:rPr lang="it-IT" sz="2800" b="1" dirty="0">
                <a:solidFill>
                  <a:srgbClr val="C00000"/>
                </a:solidFill>
              </a:rPr>
              <a:t>AMON ed ARDUINO</a:t>
            </a:r>
            <a:endParaRPr lang="it-IT" sz="2800" dirty="0">
              <a:solidFill>
                <a:srgbClr val="C00000"/>
              </a:solidFill>
            </a:endParaRPr>
          </a:p>
        </p:txBody>
      </p:sp>
      <p:sp>
        <p:nvSpPr>
          <p:cNvPr id="5" name="Rettangolo 4"/>
          <p:cNvSpPr/>
          <p:nvPr/>
        </p:nvSpPr>
        <p:spPr>
          <a:xfrm>
            <a:off x="179512" y="3861048"/>
            <a:ext cx="4174465" cy="2308324"/>
          </a:xfrm>
          <a:prstGeom prst="rect">
            <a:avLst/>
          </a:prstGeom>
        </p:spPr>
        <p:txBody>
          <a:bodyPr wrap="square">
            <a:spAutoFit/>
          </a:bodyPr>
          <a:lstStyle/>
          <a:p>
            <a:r>
              <a:rPr lang="en-US" dirty="0" smtClean="0"/>
              <a:t>/*    </a:t>
            </a:r>
            <a:r>
              <a:rPr lang="en-US" dirty="0" err="1"/>
              <a:t>LiquidCrystal</a:t>
            </a:r>
            <a:r>
              <a:rPr lang="en-US" dirty="0"/>
              <a:t> Library - Hello </a:t>
            </a:r>
            <a:r>
              <a:rPr lang="en-US" dirty="0" smtClean="0"/>
              <a:t>World    </a:t>
            </a:r>
            <a:r>
              <a:rPr lang="en-US" dirty="0"/>
              <a:t>*/</a:t>
            </a:r>
          </a:p>
          <a:p>
            <a:r>
              <a:rPr lang="en-US" dirty="0" smtClean="0"/>
              <a:t>// </a:t>
            </a:r>
            <a:r>
              <a:rPr lang="en-US" dirty="0"/>
              <a:t>include the library code</a:t>
            </a:r>
            <a:r>
              <a:rPr lang="en-US" dirty="0" smtClean="0"/>
              <a:t>: </a:t>
            </a:r>
            <a:endParaRPr lang="en-US" dirty="0"/>
          </a:p>
          <a:p>
            <a:r>
              <a:rPr lang="en-US" b="1" dirty="0"/>
              <a:t>#include &lt;</a:t>
            </a:r>
            <a:r>
              <a:rPr lang="en-US" b="1" dirty="0" err="1"/>
              <a:t>LiquidCrystal.h</a:t>
            </a:r>
            <a:r>
              <a:rPr lang="en-US" b="1" dirty="0"/>
              <a:t>&gt;</a:t>
            </a:r>
          </a:p>
          <a:p>
            <a:endParaRPr lang="en-US" dirty="0" smtClean="0"/>
          </a:p>
          <a:p>
            <a:r>
              <a:rPr lang="en-US" dirty="0" smtClean="0"/>
              <a:t>// </a:t>
            </a:r>
            <a:r>
              <a:rPr lang="en-US" dirty="0"/>
              <a:t>initialize the library with the numbers of </a:t>
            </a:r>
            <a:endParaRPr lang="en-US" dirty="0" smtClean="0"/>
          </a:p>
          <a:p>
            <a:r>
              <a:rPr lang="en-US" dirty="0" smtClean="0"/>
              <a:t>the </a:t>
            </a:r>
            <a:r>
              <a:rPr lang="en-US" dirty="0"/>
              <a:t>interface pins</a:t>
            </a:r>
          </a:p>
          <a:p>
            <a:r>
              <a:rPr lang="en-US" b="1" dirty="0" err="1"/>
              <a:t>LiquidCrystal</a:t>
            </a:r>
            <a:r>
              <a:rPr lang="en-US" b="1" dirty="0"/>
              <a:t> </a:t>
            </a:r>
            <a:r>
              <a:rPr lang="en-US" b="1" dirty="0" err="1"/>
              <a:t>lcd</a:t>
            </a:r>
            <a:r>
              <a:rPr lang="en-US" b="1" dirty="0"/>
              <a:t>(12, 11, 5, 4, 3, 2</a:t>
            </a:r>
            <a:r>
              <a:rPr lang="en-US" b="1" dirty="0" smtClean="0"/>
              <a:t>);</a:t>
            </a:r>
          </a:p>
          <a:p>
            <a:endParaRPr lang="en-US"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876781"/>
            <a:ext cx="5619750" cy="2295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ttangolo 5"/>
          <p:cNvSpPr/>
          <p:nvPr/>
        </p:nvSpPr>
        <p:spPr>
          <a:xfrm>
            <a:off x="4696787" y="2924944"/>
            <a:ext cx="4572000" cy="3693319"/>
          </a:xfrm>
          <a:prstGeom prst="rect">
            <a:avLst/>
          </a:prstGeom>
        </p:spPr>
        <p:txBody>
          <a:bodyPr>
            <a:spAutoFit/>
          </a:bodyPr>
          <a:lstStyle/>
          <a:p>
            <a:r>
              <a:rPr lang="en-US" dirty="0"/>
              <a:t> </a:t>
            </a:r>
            <a:r>
              <a:rPr lang="en-US" b="1" dirty="0"/>
              <a:t>void setup() {</a:t>
            </a:r>
          </a:p>
          <a:p>
            <a:r>
              <a:rPr lang="en-US" dirty="0" smtClean="0"/>
              <a:t>// </a:t>
            </a:r>
            <a:r>
              <a:rPr lang="en-US" dirty="0"/>
              <a:t>set up the LCD's number of columns - rows: </a:t>
            </a:r>
          </a:p>
          <a:p>
            <a:r>
              <a:rPr lang="en-US" dirty="0"/>
              <a:t>  </a:t>
            </a:r>
            <a:r>
              <a:rPr lang="en-US" b="1" dirty="0" err="1"/>
              <a:t>lcd.begin</a:t>
            </a:r>
            <a:r>
              <a:rPr lang="en-US" b="1" dirty="0"/>
              <a:t>(16, 2);</a:t>
            </a:r>
          </a:p>
          <a:p>
            <a:r>
              <a:rPr lang="en-US" dirty="0"/>
              <a:t>  // Print a message to the LCD.</a:t>
            </a:r>
          </a:p>
          <a:p>
            <a:r>
              <a:rPr lang="en-US" b="1" dirty="0"/>
              <a:t>  </a:t>
            </a:r>
            <a:r>
              <a:rPr lang="en-US" b="1" dirty="0" err="1"/>
              <a:t>lcd.print</a:t>
            </a:r>
            <a:r>
              <a:rPr lang="en-US" b="1" dirty="0"/>
              <a:t>("hello, world!");</a:t>
            </a:r>
          </a:p>
          <a:p>
            <a:r>
              <a:rPr lang="en-US" b="1" dirty="0"/>
              <a:t>}</a:t>
            </a:r>
          </a:p>
          <a:p>
            <a:endParaRPr lang="en-US" dirty="0"/>
          </a:p>
          <a:p>
            <a:r>
              <a:rPr lang="en-US" b="1" dirty="0"/>
              <a:t>void loop() {</a:t>
            </a:r>
          </a:p>
          <a:p>
            <a:r>
              <a:rPr lang="en-US" dirty="0"/>
              <a:t>  // set the cursor to column 0, line 1</a:t>
            </a:r>
          </a:p>
          <a:p>
            <a:r>
              <a:rPr lang="en-US" b="1" dirty="0"/>
              <a:t>  </a:t>
            </a:r>
            <a:r>
              <a:rPr lang="en-US" b="1" dirty="0" err="1"/>
              <a:t>lcd.setCursor</a:t>
            </a:r>
            <a:r>
              <a:rPr lang="en-US" b="1" dirty="0"/>
              <a:t>(0, 1);</a:t>
            </a:r>
          </a:p>
          <a:p>
            <a:r>
              <a:rPr lang="en-US" dirty="0"/>
              <a:t>  // print the number of seconds since reset:</a:t>
            </a:r>
          </a:p>
          <a:p>
            <a:r>
              <a:rPr lang="en-US" b="1" dirty="0"/>
              <a:t>  </a:t>
            </a:r>
            <a:r>
              <a:rPr lang="en-US" b="1" dirty="0" err="1"/>
              <a:t>lcd.print</a:t>
            </a:r>
            <a:r>
              <a:rPr lang="en-US" b="1" dirty="0"/>
              <a:t>(</a:t>
            </a:r>
            <a:r>
              <a:rPr lang="en-US" b="1" dirty="0" err="1"/>
              <a:t>millis</a:t>
            </a:r>
            <a:r>
              <a:rPr lang="en-US" b="1" dirty="0"/>
              <a:t>()/1000);</a:t>
            </a:r>
          </a:p>
          <a:p>
            <a:r>
              <a:rPr lang="en-US" b="1" dirty="0"/>
              <a:t>}</a:t>
            </a:r>
            <a:endParaRPr lang="it-IT" b="1" dirty="0"/>
          </a:p>
        </p:txBody>
      </p:sp>
      <p:cxnSp>
        <p:nvCxnSpPr>
          <p:cNvPr id="7" name="Connettore 2 6"/>
          <p:cNvCxnSpPr/>
          <p:nvPr/>
        </p:nvCxnSpPr>
        <p:spPr>
          <a:xfrm flipH="1" flipV="1">
            <a:off x="3116674" y="4581128"/>
            <a:ext cx="605568" cy="1728192"/>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CasellaDiTesto 9"/>
          <p:cNvSpPr txBox="1"/>
          <p:nvPr/>
        </p:nvSpPr>
        <p:spPr>
          <a:xfrm>
            <a:off x="1259632" y="6230362"/>
            <a:ext cx="2710999" cy="369332"/>
          </a:xfrm>
          <a:prstGeom prst="rect">
            <a:avLst/>
          </a:prstGeom>
          <a:noFill/>
        </p:spPr>
        <p:txBody>
          <a:bodyPr wrap="none" rtlCol="0">
            <a:spAutoFit/>
          </a:bodyPr>
          <a:lstStyle/>
          <a:p>
            <a:r>
              <a:rPr lang="it-IT" b="1" dirty="0" smtClean="0">
                <a:solidFill>
                  <a:srgbClr val="FF0000"/>
                </a:solidFill>
              </a:rPr>
              <a:t>LIBRERIA in ARDUINO </a:t>
            </a:r>
            <a:r>
              <a:rPr lang="it-IT" b="1" dirty="0" err="1" smtClean="0">
                <a:solidFill>
                  <a:srgbClr val="FF0000"/>
                </a:solidFill>
              </a:rPr>
              <a:t>files</a:t>
            </a:r>
            <a:endParaRPr lang="it-IT" b="1" dirty="0">
              <a:solidFill>
                <a:srgbClr val="FF0000"/>
              </a:solidFill>
            </a:endParaRPr>
          </a:p>
        </p:txBody>
      </p:sp>
      <p:sp>
        <p:nvSpPr>
          <p:cNvPr id="11" name="Rettangolo 10"/>
          <p:cNvSpPr/>
          <p:nvPr/>
        </p:nvSpPr>
        <p:spPr>
          <a:xfrm>
            <a:off x="5915828" y="1196752"/>
            <a:ext cx="2760628" cy="369332"/>
          </a:xfrm>
          <a:prstGeom prst="rect">
            <a:avLst/>
          </a:prstGeom>
          <a:solidFill>
            <a:schemeClr val="accent6">
              <a:lumMod val="40000"/>
              <a:lumOff val="60000"/>
            </a:schemeClr>
          </a:solidFill>
          <a:ln>
            <a:solidFill>
              <a:srgbClr val="002060"/>
            </a:solidFill>
          </a:ln>
        </p:spPr>
        <p:txBody>
          <a:bodyPr wrap="none">
            <a:spAutoFit/>
          </a:bodyPr>
          <a:lstStyle/>
          <a:p>
            <a:r>
              <a:rPr lang="it-IT" dirty="0" smtClean="0">
                <a:solidFill>
                  <a:srgbClr val="C00000"/>
                </a:solidFill>
              </a:rPr>
              <a:t>PROGRAMMA </a:t>
            </a:r>
            <a:r>
              <a:rPr lang="it-IT" dirty="0">
                <a:solidFill>
                  <a:srgbClr val="C00000"/>
                </a:solidFill>
              </a:rPr>
              <a:t>: </a:t>
            </a:r>
            <a:r>
              <a:rPr lang="it-IT" b="1" dirty="0" err="1" smtClean="0">
                <a:solidFill>
                  <a:srgbClr val="C00000"/>
                </a:solidFill>
              </a:rPr>
              <a:t>HelloWorld</a:t>
            </a:r>
            <a:endParaRPr lang="it-IT" b="1" dirty="0">
              <a:solidFill>
                <a:srgbClr val="C00000"/>
              </a:solidFill>
            </a:endParaRPr>
          </a:p>
        </p:txBody>
      </p:sp>
    </p:spTree>
    <p:extLst>
      <p:ext uri="{BB962C8B-B14F-4D97-AF65-F5344CB8AC3E}">
        <p14:creationId xmlns:p14="http://schemas.microsoft.com/office/powerpoint/2010/main" val="12438763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35349" y="1028253"/>
            <a:ext cx="4572000" cy="369332"/>
          </a:xfrm>
          <a:prstGeom prst="rect">
            <a:avLst/>
          </a:prstGeom>
        </p:spPr>
        <p:txBody>
          <a:bodyPr>
            <a:spAutoFit/>
          </a:bodyPr>
          <a:lstStyle/>
          <a:p>
            <a:r>
              <a:rPr lang="it-IT" b="1" dirty="0" smtClean="0"/>
              <a:t>RICORDIAMO LA TEMPERATURA ….</a:t>
            </a:r>
            <a:endParaRPr lang="it-IT" b="1" dirty="0"/>
          </a:p>
        </p:txBody>
      </p:sp>
      <p:sp>
        <p:nvSpPr>
          <p:cNvPr id="3" name="Rettangolo 2"/>
          <p:cNvSpPr/>
          <p:nvPr/>
        </p:nvSpPr>
        <p:spPr>
          <a:xfrm>
            <a:off x="5370791" y="476672"/>
            <a:ext cx="3188693" cy="523220"/>
          </a:xfrm>
          <a:prstGeom prst="rect">
            <a:avLst/>
          </a:prstGeom>
        </p:spPr>
        <p:txBody>
          <a:bodyPr wrap="none">
            <a:spAutoFit/>
          </a:bodyPr>
          <a:lstStyle/>
          <a:p>
            <a:r>
              <a:rPr lang="it-IT" sz="2800" b="1" dirty="0">
                <a:solidFill>
                  <a:srgbClr val="C00000"/>
                </a:solidFill>
              </a:rPr>
              <a:t>AMON ed ARDUINO</a:t>
            </a:r>
            <a:endParaRPr lang="it-IT" sz="2800" dirty="0">
              <a:solidFill>
                <a:srgbClr val="C00000"/>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977" y="2276872"/>
            <a:ext cx="5636951" cy="288032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Content Placeholder 2"/>
          <p:cNvSpPr txBox="1">
            <a:spLocks/>
          </p:cNvSpPr>
          <p:nvPr/>
        </p:nvSpPr>
        <p:spPr>
          <a:xfrm>
            <a:off x="5220072" y="1484784"/>
            <a:ext cx="4248472" cy="5227365"/>
          </a:xfrm>
          <a:prstGeom prst="rect">
            <a:avLst/>
          </a:prstGeom>
          <a:solidFill>
            <a:schemeClr val="bg1"/>
          </a:solidFill>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r>
              <a:rPr lang="en-GB" sz="1600" dirty="0" err="1" smtClean="0">
                <a:latin typeface="Ubuntu"/>
              </a:rPr>
              <a:t>int</a:t>
            </a:r>
            <a:r>
              <a:rPr lang="en-GB" sz="1600" dirty="0" smtClean="0">
                <a:latin typeface="Ubuntu"/>
              </a:rPr>
              <a:t>     </a:t>
            </a:r>
            <a:r>
              <a:rPr lang="en-GB" sz="1600" dirty="0" err="1" smtClean="0">
                <a:latin typeface="Ubuntu"/>
              </a:rPr>
              <a:t>lettura</a:t>
            </a:r>
            <a:r>
              <a:rPr lang="en-GB" sz="1600" dirty="0" smtClean="0">
                <a:latin typeface="Ubuntu"/>
              </a:rPr>
              <a:t>;</a:t>
            </a:r>
          </a:p>
          <a:p>
            <a:pPr marL="0" indent="0">
              <a:buNone/>
              <a:defRPr/>
            </a:pPr>
            <a:r>
              <a:rPr lang="en-GB" sz="1600" dirty="0" smtClean="0">
                <a:latin typeface="Ubuntu"/>
              </a:rPr>
              <a:t>float  </a:t>
            </a:r>
            <a:r>
              <a:rPr lang="en-GB" sz="1600" dirty="0" err="1" smtClean="0">
                <a:latin typeface="Ubuntu"/>
              </a:rPr>
              <a:t>temperatura</a:t>
            </a:r>
            <a:r>
              <a:rPr lang="en-GB" sz="1600" dirty="0" smtClean="0">
                <a:latin typeface="Ubuntu"/>
              </a:rPr>
              <a:t>;</a:t>
            </a:r>
          </a:p>
          <a:p>
            <a:pPr marL="0" indent="0">
              <a:buNone/>
              <a:defRPr/>
            </a:pPr>
            <a:endParaRPr lang="en-GB" sz="1600" dirty="0" smtClean="0">
              <a:latin typeface="Ubuntu"/>
            </a:endParaRPr>
          </a:p>
          <a:p>
            <a:pPr marL="0" indent="0">
              <a:buNone/>
              <a:defRPr/>
            </a:pPr>
            <a:r>
              <a:rPr lang="en-GB" sz="1600" dirty="0" smtClean="0">
                <a:latin typeface="Ubuntu"/>
              </a:rPr>
              <a:t>void setup() {</a:t>
            </a:r>
          </a:p>
          <a:p>
            <a:pPr marL="0" indent="0">
              <a:buNone/>
              <a:defRPr/>
            </a:pPr>
            <a:r>
              <a:rPr lang="en-GB" sz="1600" dirty="0" smtClean="0">
                <a:latin typeface="Ubuntu"/>
              </a:rPr>
              <a:t>  </a:t>
            </a:r>
            <a:r>
              <a:rPr lang="en-GB" sz="1600" dirty="0" err="1" smtClean="0">
                <a:latin typeface="Ubuntu"/>
              </a:rPr>
              <a:t>Serial.begin</a:t>
            </a:r>
            <a:r>
              <a:rPr lang="en-GB" sz="1600" dirty="0" smtClean="0">
                <a:latin typeface="Ubuntu"/>
              </a:rPr>
              <a:t>(9600);	</a:t>
            </a:r>
          </a:p>
          <a:p>
            <a:pPr marL="0" indent="0">
              <a:buNone/>
              <a:defRPr/>
            </a:pPr>
            <a:r>
              <a:rPr lang="en-GB" sz="1600" dirty="0" smtClean="0">
                <a:latin typeface="Ubuntu"/>
              </a:rPr>
              <a:t>}</a:t>
            </a:r>
          </a:p>
          <a:p>
            <a:pPr marL="0" indent="0">
              <a:buNone/>
              <a:defRPr/>
            </a:pPr>
            <a:endParaRPr lang="en-GB" sz="1600" dirty="0" smtClean="0">
              <a:latin typeface="Ubuntu"/>
            </a:endParaRPr>
          </a:p>
          <a:p>
            <a:pPr marL="0" indent="0">
              <a:buNone/>
              <a:defRPr/>
            </a:pPr>
            <a:r>
              <a:rPr lang="en-GB" sz="1600" dirty="0" smtClean="0">
                <a:latin typeface="Ubuntu"/>
              </a:rPr>
              <a:t>void loop() {</a:t>
            </a:r>
          </a:p>
          <a:p>
            <a:pPr marL="0" indent="0">
              <a:buNone/>
              <a:defRPr/>
            </a:pPr>
            <a:r>
              <a:rPr lang="en-GB" sz="1600" dirty="0" smtClean="0">
                <a:latin typeface="Ubuntu"/>
              </a:rPr>
              <a:t>  	</a:t>
            </a:r>
            <a:r>
              <a:rPr lang="en-GB" sz="1600" dirty="0" err="1" smtClean="0">
                <a:latin typeface="Ubuntu"/>
              </a:rPr>
              <a:t>lettura</a:t>
            </a:r>
            <a:r>
              <a:rPr lang="en-GB" sz="1600" dirty="0" smtClean="0">
                <a:latin typeface="Ubuntu"/>
              </a:rPr>
              <a:t> = </a:t>
            </a:r>
            <a:r>
              <a:rPr lang="en-GB" sz="1600" dirty="0" err="1" smtClean="0">
                <a:latin typeface="Ubuntu"/>
              </a:rPr>
              <a:t>analogRead</a:t>
            </a:r>
            <a:r>
              <a:rPr lang="en-GB" sz="1600" dirty="0" smtClean="0">
                <a:latin typeface="Ubuntu"/>
              </a:rPr>
              <a:t>(A0);</a:t>
            </a:r>
          </a:p>
          <a:p>
            <a:pPr marL="0" indent="0">
              <a:buNone/>
              <a:defRPr/>
            </a:pPr>
            <a:r>
              <a:rPr lang="en-GB" sz="1600" dirty="0" smtClean="0">
                <a:latin typeface="Ubuntu"/>
              </a:rPr>
              <a:t>  	</a:t>
            </a:r>
            <a:r>
              <a:rPr lang="en-GB" sz="1600" dirty="0" err="1" smtClean="0">
                <a:latin typeface="Ubuntu"/>
              </a:rPr>
              <a:t>temperatura</a:t>
            </a:r>
            <a:r>
              <a:rPr lang="en-GB" sz="1600" dirty="0" smtClean="0">
                <a:latin typeface="Ubuntu"/>
              </a:rPr>
              <a:t>  = </a:t>
            </a:r>
            <a:r>
              <a:rPr lang="it-IT" sz="1600" dirty="0" smtClean="0">
                <a:latin typeface="Ubuntu"/>
              </a:rPr>
              <a:t>((lettura * 5.0 / 1024.0) - 0.4) / 0.0195</a:t>
            </a:r>
            <a:r>
              <a:rPr lang="en-GB" sz="1600" dirty="0" smtClean="0">
                <a:latin typeface="Ubuntu"/>
              </a:rPr>
              <a:t>;</a:t>
            </a:r>
          </a:p>
          <a:p>
            <a:pPr marL="0" indent="0">
              <a:buNone/>
              <a:defRPr/>
            </a:pPr>
            <a:r>
              <a:rPr lang="en-GB" sz="1600" dirty="0" smtClean="0">
                <a:latin typeface="Ubuntu"/>
              </a:rPr>
              <a:t>  	</a:t>
            </a:r>
            <a:r>
              <a:rPr lang="en-GB" sz="1600" dirty="0" err="1" smtClean="0">
                <a:latin typeface="Ubuntu"/>
              </a:rPr>
              <a:t>Serial.println</a:t>
            </a:r>
            <a:r>
              <a:rPr lang="en-GB" sz="1600" dirty="0" smtClean="0">
                <a:latin typeface="Ubuntu"/>
              </a:rPr>
              <a:t>(</a:t>
            </a:r>
            <a:r>
              <a:rPr lang="en-GB" sz="1600" dirty="0" err="1" smtClean="0">
                <a:latin typeface="Ubuntu"/>
              </a:rPr>
              <a:t>lettura</a:t>
            </a:r>
            <a:r>
              <a:rPr lang="en-GB" sz="1600" dirty="0" smtClean="0">
                <a:latin typeface="Ubuntu"/>
              </a:rPr>
              <a:t>);</a:t>
            </a:r>
          </a:p>
          <a:p>
            <a:pPr marL="0" indent="0">
              <a:buNone/>
              <a:defRPr/>
            </a:pPr>
            <a:r>
              <a:rPr lang="en-GB" sz="1600" dirty="0" smtClean="0">
                <a:latin typeface="Ubuntu"/>
              </a:rPr>
              <a:t>  	</a:t>
            </a:r>
            <a:r>
              <a:rPr lang="en-GB" sz="1600" dirty="0" err="1" smtClean="0">
                <a:latin typeface="Ubuntu"/>
              </a:rPr>
              <a:t>Serial.println</a:t>
            </a:r>
            <a:r>
              <a:rPr lang="en-GB" sz="1600" dirty="0" smtClean="0">
                <a:latin typeface="Ubuntu"/>
              </a:rPr>
              <a:t>(</a:t>
            </a:r>
            <a:r>
              <a:rPr lang="en-GB" sz="1600" dirty="0" err="1" smtClean="0">
                <a:latin typeface="Ubuntu"/>
              </a:rPr>
              <a:t>temperatura</a:t>
            </a:r>
            <a:r>
              <a:rPr lang="en-GB" sz="1600" dirty="0" smtClean="0">
                <a:latin typeface="Ubuntu"/>
              </a:rPr>
              <a:t>);</a:t>
            </a:r>
          </a:p>
          <a:p>
            <a:pPr marL="0" indent="0">
              <a:buNone/>
              <a:defRPr/>
            </a:pPr>
            <a:r>
              <a:rPr lang="en-GB" sz="1600" dirty="0" smtClean="0">
                <a:latin typeface="Ubuntu"/>
              </a:rPr>
              <a:t>  	delay(500);</a:t>
            </a:r>
          </a:p>
          <a:p>
            <a:pPr marL="0" indent="0">
              <a:buNone/>
              <a:defRPr/>
            </a:pPr>
            <a:r>
              <a:rPr lang="en-GB" sz="1600" dirty="0" smtClean="0">
                <a:latin typeface="Ubuntu"/>
              </a:rPr>
              <a:t>}</a:t>
            </a:r>
            <a:endParaRPr lang="en-GB" sz="1600" dirty="0">
              <a:latin typeface="Ubuntu"/>
            </a:endParaRPr>
          </a:p>
        </p:txBody>
      </p:sp>
    </p:spTree>
    <p:extLst>
      <p:ext uri="{BB962C8B-B14F-4D97-AF65-F5344CB8AC3E}">
        <p14:creationId xmlns:p14="http://schemas.microsoft.com/office/powerpoint/2010/main" val="33467913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00312" y="553616"/>
            <a:ext cx="4572000" cy="646331"/>
          </a:xfrm>
          <a:prstGeom prst="rect">
            <a:avLst/>
          </a:prstGeom>
        </p:spPr>
        <p:txBody>
          <a:bodyPr>
            <a:spAutoFit/>
          </a:bodyPr>
          <a:lstStyle/>
          <a:p>
            <a:pPr marL="0" lvl="1"/>
            <a:r>
              <a:rPr lang="it-IT" b="1" dirty="0" smtClean="0"/>
              <a:t>Temperatura su LCD</a:t>
            </a:r>
            <a:endParaRPr lang="it-IT" b="1" dirty="0"/>
          </a:p>
          <a:p>
            <a:endParaRPr lang="it-IT" b="1" dirty="0"/>
          </a:p>
        </p:txBody>
      </p:sp>
      <p:sp>
        <p:nvSpPr>
          <p:cNvPr id="3" name="Rettangolo 2"/>
          <p:cNvSpPr/>
          <p:nvPr/>
        </p:nvSpPr>
        <p:spPr>
          <a:xfrm>
            <a:off x="5370791" y="476672"/>
            <a:ext cx="3188693" cy="523220"/>
          </a:xfrm>
          <a:prstGeom prst="rect">
            <a:avLst/>
          </a:prstGeom>
        </p:spPr>
        <p:txBody>
          <a:bodyPr wrap="none">
            <a:spAutoFit/>
          </a:bodyPr>
          <a:lstStyle/>
          <a:p>
            <a:r>
              <a:rPr lang="it-IT" sz="2800" b="1" dirty="0">
                <a:solidFill>
                  <a:srgbClr val="C00000"/>
                </a:solidFill>
              </a:rPr>
              <a:t>AMON ed ARDUINO</a:t>
            </a:r>
            <a:endParaRPr lang="it-IT" sz="2800" dirty="0">
              <a:solidFill>
                <a:srgbClr val="C00000"/>
              </a:solidFill>
            </a:endParaRPr>
          </a:p>
        </p:txBody>
      </p:sp>
      <p:sp>
        <p:nvSpPr>
          <p:cNvPr id="5" name="Rettangolo 4"/>
          <p:cNvSpPr/>
          <p:nvPr/>
        </p:nvSpPr>
        <p:spPr>
          <a:xfrm>
            <a:off x="467544" y="1844824"/>
            <a:ext cx="3811615" cy="3416320"/>
          </a:xfrm>
          <a:prstGeom prst="rect">
            <a:avLst/>
          </a:prstGeom>
        </p:spPr>
        <p:txBody>
          <a:bodyPr wrap="square">
            <a:spAutoFit/>
          </a:bodyPr>
          <a:lstStyle/>
          <a:p>
            <a:r>
              <a:rPr lang="it-IT" b="1" dirty="0" smtClean="0"/>
              <a:t>#</a:t>
            </a:r>
            <a:r>
              <a:rPr lang="it-IT" b="1" dirty="0"/>
              <a:t>include &lt;</a:t>
            </a:r>
            <a:r>
              <a:rPr lang="it-IT" b="1" dirty="0" err="1"/>
              <a:t>LiquidCrystal.h</a:t>
            </a:r>
            <a:r>
              <a:rPr lang="it-IT" b="1" dirty="0"/>
              <a:t>&gt;</a:t>
            </a:r>
          </a:p>
          <a:p>
            <a:r>
              <a:rPr lang="it-IT" dirty="0" err="1"/>
              <a:t>LiquidCrystal</a:t>
            </a:r>
            <a:r>
              <a:rPr lang="it-IT" dirty="0"/>
              <a:t> </a:t>
            </a:r>
            <a:r>
              <a:rPr lang="it-IT" dirty="0" err="1"/>
              <a:t>lcd</a:t>
            </a:r>
            <a:r>
              <a:rPr lang="it-IT" dirty="0"/>
              <a:t>(12, 11, 5, 4, 3, 2);</a:t>
            </a:r>
          </a:p>
          <a:p>
            <a:r>
              <a:rPr lang="it-IT" b="1" dirty="0"/>
              <a:t>float</a:t>
            </a:r>
            <a:r>
              <a:rPr lang="it-IT" dirty="0"/>
              <a:t> temperatura;</a:t>
            </a:r>
          </a:p>
          <a:p>
            <a:endParaRPr lang="it-IT" dirty="0"/>
          </a:p>
          <a:p>
            <a:r>
              <a:rPr lang="it-IT" b="1" dirty="0" err="1"/>
              <a:t>void</a:t>
            </a:r>
            <a:r>
              <a:rPr lang="it-IT" b="1" dirty="0"/>
              <a:t> setup() </a:t>
            </a:r>
            <a:r>
              <a:rPr lang="it-IT" dirty="0"/>
              <a:t>{ </a:t>
            </a:r>
            <a:endParaRPr lang="it-IT" dirty="0" smtClean="0"/>
          </a:p>
          <a:p>
            <a:endParaRPr lang="it-IT" dirty="0"/>
          </a:p>
          <a:p>
            <a:r>
              <a:rPr lang="it-IT" dirty="0"/>
              <a:t>  </a:t>
            </a:r>
            <a:r>
              <a:rPr lang="it-IT" dirty="0" err="1"/>
              <a:t>lcd.begin</a:t>
            </a:r>
            <a:r>
              <a:rPr lang="it-IT" dirty="0"/>
              <a:t>(16, 2); </a:t>
            </a:r>
          </a:p>
          <a:p>
            <a:r>
              <a:rPr lang="it-IT" dirty="0"/>
              <a:t>  </a:t>
            </a:r>
            <a:r>
              <a:rPr lang="it-IT" dirty="0" err="1">
                <a:solidFill>
                  <a:srgbClr val="FF0000"/>
                </a:solidFill>
              </a:rPr>
              <a:t>lcd.setCursor</a:t>
            </a:r>
            <a:r>
              <a:rPr lang="it-IT" dirty="0">
                <a:solidFill>
                  <a:srgbClr val="FF0000"/>
                </a:solidFill>
              </a:rPr>
              <a:t>(0, 0);</a:t>
            </a:r>
          </a:p>
          <a:p>
            <a:r>
              <a:rPr lang="it-IT" dirty="0"/>
              <a:t>  </a:t>
            </a:r>
            <a:r>
              <a:rPr lang="it-IT" dirty="0" err="1"/>
              <a:t>lcd.print</a:t>
            </a:r>
            <a:r>
              <a:rPr lang="it-IT" dirty="0"/>
              <a:t>("Temperatura :");</a:t>
            </a:r>
          </a:p>
          <a:p>
            <a:endParaRPr lang="it-IT" dirty="0" smtClean="0"/>
          </a:p>
          <a:p>
            <a:r>
              <a:rPr lang="it-IT" dirty="0" smtClean="0"/>
              <a:t>}</a:t>
            </a:r>
            <a:endParaRPr lang="it-IT" dirty="0"/>
          </a:p>
          <a:p>
            <a:endParaRPr lang="it-IT" dirty="0"/>
          </a:p>
        </p:txBody>
      </p:sp>
      <p:sp>
        <p:nvSpPr>
          <p:cNvPr id="6" name="Rettangolo 5"/>
          <p:cNvSpPr/>
          <p:nvPr/>
        </p:nvSpPr>
        <p:spPr>
          <a:xfrm>
            <a:off x="4279159" y="2276872"/>
            <a:ext cx="4572000" cy="3970318"/>
          </a:xfrm>
          <a:prstGeom prst="rect">
            <a:avLst/>
          </a:prstGeom>
        </p:spPr>
        <p:txBody>
          <a:bodyPr>
            <a:spAutoFit/>
          </a:bodyPr>
          <a:lstStyle/>
          <a:p>
            <a:r>
              <a:rPr lang="it-IT" b="1" dirty="0" err="1"/>
              <a:t>void</a:t>
            </a:r>
            <a:r>
              <a:rPr lang="it-IT" b="1" dirty="0"/>
              <a:t> </a:t>
            </a:r>
            <a:r>
              <a:rPr lang="it-IT" b="1" dirty="0" err="1"/>
              <a:t>loop</a:t>
            </a:r>
            <a:r>
              <a:rPr lang="it-IT" b="1" dirty="0"/>
              <a:t>() </a:t>
            </a:r>
            <a:r>
              <a:rPr lang="it-IT" b="1" dirty="0" smtClean="0"/>
              <a:t> </a:t>
            </a:r>
            <a:r>
              <a:rPr lang="it-IT" dirty="0" smtClean="0"/>
              <a:t>{</a:t>
            </a:r>
          </a:p>
          <a:p>
            <a:endParaRPr lang="it-IT" dirty="0"/>
          </a:p>
          <a:p>
            <a:r>
              <a:rPr lang="it-IT" dirty="0"/>
              <a:t>   temperatura = </a:t>
            </a:r>
            <a:r>
              <a:rPr lang="it-IT" dirty="0" err="1"/>
              <a:t>analogRead</a:t>
            </a:r>
            <a:r>
              <a:rPr lang="it-IT" dirty="0"/>
              <a:t>(A0);</a:t>
            </a:r>
          </a:p>
          <a:p>
            <a:r>
              <a:rPr lang="it-IT" dirty="0"/>
              <a:t>   temperatura  = ((temperatura * 5.0 / 1024.0) </a:t>
            </a:r>
            <a:r>
              <a:rPr lang="it-IT" dirty="0" smtClean="0"/>
              <a:t> </a:t>
            </a:r>
          </a:p>
          <a:p>
            <a:r>
              <a:rPr lang="it-IT" dirty="0"/>
              <a:t> </a:t>
            </a:r>
            <a:r>
              <a:rPr lang="it-IT" dirty="0" smtClean="0"/>
              <a:t>                                - </a:t>
            </a:r>
            <a:r>
              <a:rPr lang="it-IT" dirty="0"/>
              <a:t>0.4) / 0.0195;</a:t>
            </a:r>
          </a:p>
          <a:p>
            <a:endParaRPr lang="it-IT" dirty="0"/>
          </a:p>
          <a:p>
            <a:r>
              <a:rPr lang="it-IT" dirty="0"/>
              <a:t>   </a:t>
            </a:r>
            <a:r>
              <a:rPr lang="it-IT" dirty="0" err="1"/>
              <a:t>lcd.clear</a:t>
            </a:r>
            <a:r>
              <a:rPr lang="it-IT" dirty="0"/>
              <a:t>();</a:t>
            </a:r>
          </a:p>
          <a:p>
            <a:r>
              <a:rPr lang="it-IT" dirty="0"/>
              <a:t>   </a:t>
            </a:r>
            <a:r>
              <a:rPr lang="it-IT" dirty="0" err="1">
                <a:solidFill>
                  <a:srgbClr val="FF0000"/>
                </a:solidFill>
              </a:rPr>
              <a:t>lcd.setCursor</a:t>
            </a:r>
            <a:r>
              <a:rPr lang="it-IT" dirty="0">
                <a:solidFill>
                  <a:srgbClr val="FF0000"/>
                </a:solidFill>
              </a:rPr>
              <a:t>(0, 0);</a:t>
            </a:r>
          </a:p>
          <a:p>
            <a:r>
              <a:rPr lang="it-IT" dirty="0"/>
              <a:t>   </a:t>
            </a:r>
            <a:r>
              <a:rPr lang="it-IT" dirty="0" err="1"/>
              <a:t>lcd.print</a:t>
            </a:r>
            <a:r>
              <a:rPr lang="it-IT" dirty="0"/>
              <a:t>("Temperatura :");</a:t>
            </a:r>
          </a:p>
          <a:p>
            <a:r>
              <a:rPr lang="it-IT" dirty="0"/>
              <a:t>   </a:t>
            </a:r>
            <a:r>
              <a:rPr lang="it-IT" dirty="0" err="1">
                <a:solidFill>
                  <a:srgbClr val="FF0000"/>
                </a:solidFill>
              </a:rPr>
              <a:t>lcd.setCursor</a:t>
            </a:r>
            <a:r>
              <a:rPr lang="it-IT" dirty="0">
                <a:solidFill>
                  <a:srgbClr val="FF0000"/>
                </a:solidFill>
              </a:rPr>
              <a:t>(0, 1);</a:t>
            </a:r>
          </a:p>
          <a:p>
            <a:r>
              <a:rPr lang="it-IT" dirty="0"/>
              <a:t>   </a:t>
            </a:r>
            <a:r>
              <a:rPr lang="it-IT" dirty="0" err="1"/>
              <a:t>lcd.print</a:t>
            </a:r>
            <a:r>
              <a:rPr lang="it-IT" dirty="0"/>
              <a:t>(temperatura);   </a:t>
            </a:r>
          </a:p>
          <a:p>
            <a:r>
              <a:rPr lang="it-IT" dirty="0"/>
              <a:t>   delay(2000);</a:t>
            </a:r>
          </a:p>
          <a:p>
            <a:endParaRPr lang="it-IT" dirty="0"/>
          </a:p>
          <a:p>
            <a:r>
              <a:rPr lang="it-IT" dirty="0"/>
              <a:t>}</a:t>
            </a:r>
          </a:p>
        </p:txBody>
      </p:sp>
      <p:sp>
        <p:nvSpPr>
          <p:cNvPr id="7" name="Rettangolo 6"/>
          <p:cNvSpPr/>
          <p:nvPr/>
        </p:nvSpPr>
        <p:spPr>
          <a:xfrm>
            <a:off x="582093" y="1199947"/>
            <a:ext cx="4688015" cy="369332"/>
          </a:xfrm>
          <a:prstGeom prst="rect">
            <a:avLst/>
          </a:prstGeom>
          <a:solidFill>
            <a:schemeClr val="accent6">
              <a:lumMod val="40000"/>
              <a:lumOff val="60000"/>
            </a:schemeClr>
          </a:solidFill>
          <a:ln>
            <a:solidFill>
              <a:srgbClr val="002060"/>
            </a:solidFill>
          </a:ln>
        </p:spPr>
        <p:txBody>
          <a:bodyPr wrap="none">
            <a:spAutoFit/>
          </a:bodyPr>
          <a:lstStyle/>
          <a:p>
            <a:r>
              <a:rPr lang="it-IT" dirty="0" smtClean="0">
                <a:solidFill>
                  <a:srgbClr val="C00000"/>
                </a:solidFill>
              </a:rPr>
              <a:t>PROGRAMMA </a:t>
            </a:r>
            <a:r>
              <a:rPr lang="it-IT" dirty="0">
                <a:solidFill>
                  <a:srgbClr val="C00000"/>
                </a:solidFill>
              </a:rPr>
              <a:t>: </a:t>
            </a:r>
            <a:r>
              <a:rPr lang="it-IT" b="1" dirty="0" err="1" smtClean="0">
                <a:solidFill>
                  <a:srgbClr val="C00000"/>
                </a:solidFill>
              </a:rPr>
              <a:t>Temperatura_sul_LCD_Testato</a:t>
            </a:r>
            <a:endParaRPr lang="it-IT" b="1" dirty="0">
              <a:solidFill>
                <a:srgbClr val="C00000"/>
              </a:solidFill>
            </a:endParaRPr>
          </a:p>
        </p:txBody>
      </p:sp>
    </p:spTree>
    <p:extLst>
      <p:ext uri="{BB962C8B-B14F-4D97-AF65-F5344CB8AC3E}">
        <p14:creationId xmlns:p14="http://schemas.microsoft.com/office/powerpoint/2010/main" val="41879985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35348" y="469399"/>
            <a:ext cx="4572000" cy="369332"/>
          </a:xfrm>
          <a:prstGeom prst="rect">
            <a:avLst/>
          </a:prstGeom>
        </p:spPr>
        <p:txBody>
          <a:bodyPr>
            <a:spAutoFit/>
          </a:bodyPr>
          <a:lstStyle/>
          <a:p>
            <a:pPr marL="0" lvl="1"/>
            <a:r>
              <a:rPr lang="it-IT" b="1" dirty="0"/>
              <a:t>S</a:t>
            </a:r>
            <a:r>
              <a:rPr lang="it-IT" b="1" dirty="0" smtClean="0"/>
              <a:t>ensore </a:t>
            </a:r>
            <a:r>
              <a:rPr lang="it-IT" b="1" dirty="0"/>
              <a:t>di </a:t>
            </a:r>
            <a:r>
              <a:rPr lang="it-IT" b="1" dirty="0" smtClean="0"/>
              <a:t>presenza</a:t>
            </a:r>
            <a:endParaRPr lang="it-IT" b="1" dirty="0"/>
          </a:p>
        </p:txBody>
      </p:sp>
      <p:sp>
        <p:nvSpPr>
          <p:cNvPr id="3" name="Rettangolo 2"/>
          <p:cNvSpPr/>
          <p:nvPr/>
        </p:nvSpPr>
        <p:spPr>
          <a:xfrm>
            <a:off x="5370791" y="476672"/>
            <a:ext cx="3188693" cy="523220"/>
          </a:xfrm>
          <a:prstGeom prst="rect">
            <a:avLst/>
          </a:prstGeom>
        </p:spPr>
        <p:txBody>
          <a:bodyPr wrap="none">
            <a:spAutoFit/>
          </a:bodyPr>
          <a:lstStyle/>
          <a:p>
            <a:r>
              <a:rPr lang="it-IT" sz="2800" b="1" dirty="0">
                <a:solidFill>
                  <a:srgbClr val="C00000"/>
                </a:solidFill>
              </a:rPr>
              <a:t>AMON ed ARDUINO</a:t>
            </a:r>
            <a:endParaRPr lang="it-IT" sz="2800" dirty="0">
              <a:solidFill>
                <a:srgbClr val="C00000"/>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348" y="1628800"/>
            <a:ext cx="3781325" cy="3960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ttangolo 3"/>
          <p:cNvSpPr/>
          <p:nvPr/>
        </p:nvSpPr>
        <p:spPr>
          <a:xfrm>
            <a:off x="4572000" y="1057954"/>
            <a:ext cx="6273484" cy="5755422"/>
          </a:xfrm>
          <a:prstGeom prst="rect">
            <a:avLst/>
          </a:prstGeom>
        </p:spPr>
        <p:txBody>
          <a:bodyPr wrap="square">
            <a:spAutoFit/>
          </a:bodyPr>
          <a:lstStyle/>
          <a:p>
            <a:r>
              <a:rPr lang="it-IT" sz="1600" dirty="0" err="1" smtClean="0"/>
              <a:t>int</a:t>
            </a:r>
            <a:r>
              <a:rPr lang="it-IT" sz="1600" dirty="0" smtClean="0"/>
              <a:t> </a:t>
            </a:r>
            <a:r>
              <a:rPr lang="it-IT" sz="1600" dirty="0"/>
              <a:t>sensore; // solo HIGH or LOW </a:t>
            </a:r>
            <a:endParaRPr lang="it-IT" sz="1600" dirty="0" smtClean="0"/>
          </a:p>
          <a:p>
            <a:endParaRPr lang="it-IT" sz="1600" dirty="0"/>
          </a:p>
          <a:p>
            <a:r>
              <a:rPr lang="it-IT" sz="1600" b="1" dirty="0" err="1"/>
              <a:t>void</a:t>
            </a:r>
            <a:r>
              <a:rPr lang="it-IT" sz="1600" b="1" dirty="0"/>
              <a:t> setup() </a:t>
            </a:r>
            <a:r>
              <a:rPr lang="it-IT" sz="1600" dirty="0"/>
              <a:t>{                </a:t>
            </a:r>
          </a:p>
          <a:p>
            <a:r>
              <a:rPr lang="it-IT" sz="1600" dirty="0"/>
              <a:t>   </a:t>
            </a:r>
            <a:r>
              <a:rPr lang="it-IT" sz="1600" dirty="0" err="1"/>
              <a:t>Serial.begin</a:t>
            </a:r>
            <a:r>
              <a:rPr lang="it-IT" sz="1600" dirty="0"/>
              <a:t>(9600);</a:t>
            </a:r>
          </a:p>
          <a:p>
            <a:r>
              <a:rPr lang="it-IT" sz="1600" dirty="0"/>
              <a:t>   </a:t>
            </a:r>
            <a:r>
              <a:rPr lang="it-IT" sz="1600" dirty="0" err="1"/>
              <a:t>pinMode</a:t>
            </a:r>
            <a:r>
              <a:rPr lang="it-IT" sz="1600" dirty="0"/>
              <a:t>(A2, INPUT); </a:t>
            </a:r>
          </a:p>
          <a:p>
            <a:r>
              <a:rPr lang="it-IT" sz="1600" dirty="0"/>
              <a:t>   </a:t>
            </a:r>
            <a:r>
              <a:rPr lang="it-IT" sz="1600" dirty="0" err="1"/>
              <a:t>pinMode</a:t>
            </a:r>
            <a:r>
              <a:rPr lang="it-IT" sz="1600" dirty="0"/>
              <a:t>(6, OUTPUT);  </a:t>
            </a:r>
          </a:p>
          <a:p>
            <a:r>
              <a:rPr lang="it-IT" sz="1600" dirty="0"/>
              <a:t>   </a:t>
            </a:r>
            <a:r>
              <a:rPr lang="it-IT" sz="1600" dirty="0" err="1"/>
              <a:t>digitalWrite</a:t>
            </a:r>
            <a:r>
              <a:rPr lang="it-IT" sz="1600" dirty="0"/>
              <a:t>(6,LOW); </a:t>
            </a:r>
          </a:p>
          <a:p>
            <a:r>
              <a:rPr lang="it-IT" sz="1600" dirty="0"/>
              <a:t>}</a:t>
            </a:r>
          </a:p>
          <a:p>
            <a:endParaRPr lang="it-IT" sz="1600" dirty="0"/>
          </a:p>
          <a:p>
            <a:r>
              <a:rPr lang="it-IT" sz="1600" b="1" dirty="0" err="1"/>
              <a:t>void</a:t>
            </a:r>
            <a:r>
              <a:rPr lang="it-IT" sz="1600" b="1" dirty="0"/>
              <a:t> </a:t>
            </a:r>
            <a:r>
              <a:rPr lang="it-IT" sz="1600" b="1" dirty="0" err="1"/>
              <a:t>loop</a:t>
            </a:r>
            <a:r>
              <a:rPr lang="it-IT" sz="1600" b="1" dirty="0"/>
              <a:t>()</a:t>
            </a:r>
            <a:r>
              <a:rPr lang="it-IT" sz="1600" dirty="0"/>
              <a:t> {</a:t>
            </a:r>
          </a:p>
          <a:p>
            <a:r>
              <a:rPr lang="it-IT" sz="1600" dirty="0"/>
              <a:t>  sensore=</a:t>
            </a:r>
            <a:r>
              <a:rPr lang="it-IT" sz="1600" dirty="0" err="1"/>
              <a:t>digitalRead</a:t>
            </a:r>
            <a:r>
              <a:rPr lang="it-IT" sz="1600" dirty="0"/>
              <a:t>(A2);</a:t>
            </a:r>
          </a:p>
          <a:p>
            <a:r>
              <a:rPr lang="it-IT" sz="1600" dirty="0"/>
              <a:t>  </a:t>
            </a:r>
            <a:r>
              <a:rPr lang="it-IT" sz="1600" dirty="0" err="1"/>
              <a:t>if</a:t>
            </a:r>
            <a:r>
              <a:rPr lang="it-IT" sz="1600" dirty="0"/>
              <a:t>(sensore==HIGH)</a:t>
            </a:r>
          </a:p>
          <a:p>
            <a:r>
              <a:rPr lang="it-IT" sz="1600" dirty="0"/>
              <a:t> {  </a:t>
            </a:r>
          </a:p>
          <a:p>
            <a:r>
              <a:rPr lang="it-IT" sz="1600" dirty="0"/>
              <a:t>   </a:t>
            </a:r>
            <a:r>
              <a:rPr lang="it-IT" sz="1600" dirty="0" err="1"/>
              <a:t>Serial.println</a:t>
            </a:r>
            <a:r>
              <a:rPr lang="it-IT" sz="1600" dirty="0"/>
              <a:t>("Mi sto muovendo");</a:t>
            </a:r>
          </a:p>
          <a:p>
            <a:r>
              <a:rPr lang="it-IT" sz="1600" dirty="0"/>
              <a:t>   </a:t>
            </a:r>
            <a:r>
              <a:rPr lang="it-IT" sz="1600" dirty="0" err="1"/>
              <a:t>digitalWrite</a:t>
            </a:r>
            <a:r>
              <a:rPr lang="it-IT" sz="1600" dirty="0"/>
              <a:t>(6,HIGH);</a:t>
            </a:r>
          </a:p>
          <a:p>
            <a:r>
              <a:rPr lang="it-IT" sz="1600" dirty="0"/>
              <a:t>  } </a:t>
            </a:r>
          </a:p>
          <a:p>
            <a:r>
              <a:rPr lang="it-IT" sz="1600" dirty="0"/>
              <a:t>  else</a:t>
            </a:r>
          </a:p>
          <a:p>
            <a:r>
              <a:rPr lang="it-IT" sz="1600" dirty="0"/>
              <a:t>   {  </a:t>
            </a:r>
          </a:p>
          <a:p>
            <a:r>
              <a:rPr lang="it-IT" sz="1600" dirty="0"/>
              <a:t>   </a:t>
            </a:r>
            <a:r>
              <a:rPr lang="it-IT" sz="1600" dirty="0" err="1"/>
              <a:t>Serial.println</a:t>
            </a:r>
            <a:r>
              <a:rPr lang="it-IT" sz="1600" dirty="0"/>
              <a:t>("Sono fermo");</a:t>
            </a:r>
          </a:p>
          <a:p>
            <a:r>
              <a:rPr lang="it-IT" sz="1600" dirty="0"/>
              <a:t>   </a:t>
            </a:r>
            <a:r>
              <a:rPr lang="it-IT" sz="1600" dirty="0" err="1"/>
              <a:t>digitalWrite</a:t>
            </a:r>
            <a:r>
              <a:rPr lang="it-IT" sz="1600" dirty="0"/>
              <a:t>(6,LOW);</a:t>
            </a:r>
          </a:p>
          <a:p>
            <a:r>
              <a:rPr lang="it-IT" sz="1600" dirty="0"/>
              <a:t>  } </a:t>
            </a:r>
          </a:p>
          <a:p>
            <a:r>
              <a:rPr lang="it-IT" sz="1600" dirty="0"/>
              <a:t>  delay(1000);               // </a:t>
            </a:r>
            <a:r>
              <a:rPr lang="it-IT" sz="1600" dirty="0" err="1"/>
              <a:t>wait</a:t>
            </a:r>
            <a:r>
              <a:rPr lang="it-IT" sz="1600" dirty="0"/>
              <a:t> for a </a:t>
            </a:r>
            <a:r>
              <a:rPr lang="it-IT" sz="1600" dirty="0" err="1"/>
              <a:t>second</a:t>
            </a:r>
            <a:endParaRPr lang="it-IT" sz="1600" dirty="0"/>
          </a:p>
          <a:p>
            <a:r>
              <a:rPr lang="it-IT" sz="1600" dirty="0"/>
              <a:t>}</a:t>
            </a:r>
          </a:p>
        </p:txBody>
      </p:sp>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56633" y="5075176"/>
            <a:ext cx="564716" cy="620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ttangolo 6"/>
          <p:cNvSpPr/>
          <p:nvPr/>
        </p:nvSpPr>
        <p:spPr>
          <a:xfrm>
            <a:off x="535348" y="999892"/>
            <a:ext cx="3976666" cy="369332"/>
          </a:xfrm>
          <a:prstGeom prst="rect">
            <a:avLst/>
          </a:prstGeom>
          <a:solidFill>
            <a:schemeClr val="accent6">
              <a:lumMod val="40000"/>
              <a:lumOff val="60000"/>
            </a:schemeClr>
          </a:solidFill>
          <a:ln>
            <a:solidFill>
              <a:srgbClr val="002060"/>
            </a:solidFill>
          </a:ln>
        </p:spPr>
        <p:txBody>
          <a:bodyPr wrap="none">
            <a:spAutoFit/>
          </a:bodyPr>
          <a:lstStyle/>
          <a:p>
            <a:r>
              <a:rPr lang="it-IT" dirty="0" smtClean="0">
                <a:solidFill>
                  <a:srgbClr val="C00000"/>
                </a:solidFill>
              </a:rPr>
              <a:t>PROGRAMMA </a:t>
            </a:r>
            <a:r>
              <a:rPr lang="it-IT" dirty="0">
                <a:solidFill>
                  <a:srgbClr val="C00000"/>
                </a:solidFill>
              </a:rPr>
              <a:t>: </a:t>
            </a:r>
            <a:r>
              <a:rPr lang="it-IT" b="1" dirty="0" err="1" smtClean="0">
                <a:solidFill>
                  <a:srgbClr val="C00000"/>
                </a:solidFill>
              </a:rPr>
              <a:t>PIR_Sensore_presenza</a:t>
            </a:r>
            <a:endParaRPr lang="it-IT" b="1" dirty="0">
              <a:solidFill>
                <a:srgbClr val="C00000"/>
              </a:solidFill>
            </a:endParaRPr>
          </a:p>
        </p:txBody>
      </p:sp>
    </p:spTree>
    <p:extLst>
      <p:ext uri="{BB962C8B-B14F-4D97-AF65-F5344CB8AC3E}">
        <p14:creationId xmlns:p14="http://schemas.microsoft.com/office/powerpoint/2010/main" val="26152081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ttangolo 1"/>
          <p:cNvSpPr/>
          <p:nvPr/>
        </p:nvSpPr>
        <p:spPr>
          <a:xfrm>
            <a:off x="535349" y="474615"/>
            <a:ext cx="4572000" cy="369332"/>
          </a:xfrm>
          <a:prstGeom prst="rect">
            <a:avLst/>
          </a:prstGeom>
        </p:spPr>
        <p:txBody>
          <a:bodyPr>
            <a:spAutoFit/>
          </a:bodyPr>
          <a:lstStyle/>
          <a:p>
            <a:pPr marL="0" lvl="1"/>
            <a:r>
              <a:rPr lang="it-IT" b="1" dirty="0"/>
              <a:t>A</a:t>
            </a:r>
            <a:r>
              <a:rPr lang="it-IT" b="1" dirty="0" smtClean="0"/>
              <a:t>priamo </a:t>
            </a:r>
            <a:r>
              <a:rPr lang="it-IT" b="1" dirty="0"/>
              <a:t>la porta </a:t>
            </a:r>
            <a:r>
              <a:rPr lang="it-IT" b="1" dirty="0" smtClean="0"/>
              <a:t>bussando</a:t>
            </a:r>
            <a:endParaRPr lang="it-IT" b="1" dirty="0"/>
          </a:p>
        </p:txBody>
      </p:sp>
      <p:sp>
        <p:nvSpPr>
          <p:cNvPr id="3" name="Rettangolo 2"/>
          <p:cNvSpPr/>
          <p:nvPr/>
        </p:nvSpPr>
        <p:spPr>
          <a:xfrm>
            <a:off x="5370791" y="476672"/>
            <a:ext cx="3188693" cy="523220"/>
          </a:xfrm>
          <a:prstGeom prst="rect">
            <a:avLst/>
          </a:prstGeom>
        </p:spPr>
        <p:txBody>
          <a:bodyPr wrap="none">
            <a:spAutoFit/>
          </a:bodyPr>
          <a:lstStyle/>
          <a:p>
            <a:r>
              <a:rPr lang="it-IT" sz="2800" b="1" dirty="0">
                <a:solidFill>
                  <a:srgbClr val="C00000"/>
                </a:solidFill>
              </a:rPr>
              <a:t>AMON ed ARDUINO</a:t>
            </a:r>
            <a:endParaRPr lang="it-IT" sz="2800" dirty="0">
              <a:solidFill>
                <a:srgbClr val="C00000"/>
              </a:solidFill>
            </a:endParaRPr>
          </a:p>
        </p:txBody>
      </p:sp>
      <p:sp>
        <p:nvSpPr>
          <p:cNvPr id="4" name="CasellaDiTesto 3"/>
          <p:cNvSpPr txBox="1"/>
          <p:nvPr/>
        </p:nvSpPr>
        <p:spPr>
          <a:xfrm>
            <a:off x="641072" y="1003606"/>
            <a:ext cx="2180277" cy="1754326"/>
          </a:xfrm>
          <a:prstGeom prst="rect">
            <a:avLst/>
          </a:prstGeom>
          <a:noFill/>
        </p:spPr>
        <p:txBody>
          <a:bodyPr wrap="none" rtlCol="0">
            <a:spAutoFit/>
          </a:bodyPr>
          <a:lstStyle/>
          <a:p>
            <a:r>
              <a:rPr lang="it-IT" dirty="0" smtClean="0"/>
              <a:t>Condensatore </a:t>
            </a:r>
            <a:r>
              <a:rPr lang="it-IT" dirty="0"/>
              <a:t>100µF</a:t>
            </a:r>
          </a:p>
          <a:p>
            <a:r>
              <a:rPr lang="it-IT" dirty="0" err="1" smtClean="0"/>
              <a:t>Piezo</a:t>
            </a:r>
            <a:endParaRPr lang="it-IT" dirty="0" smtClean="0"/>
          </a:p>
          <a:p>
            <a:r>
              <a:rPr lang="it-IT" dirty="0" smtClean="0"/>
              <a:t>3 Led</a:t>
            </a:r>
          </a:p>
          <a:p>
            <a:r>
              <a:rPr lang="it-IT" dirty="0" smtClean="0"/>
              <a:t>3 Resistenza 220 Om</a:t>
            </a:r>
          </a:p>
          <a:p>
            <a:r>
              <a:rPr lang="it-IT" dirty="0" smtClean="0"/>
              <a:t>1 </a:t>
            </a:r>
            <a:r>
              <a:rPr lang="it-IT" dirty="0"/>
              <a:t>Resistenza </a:t>
            </a:r>
            <a:r>
              <a:rPr lang="it-IT" dirty="0" smtClean="0"/>
              <a:t>1MOhm</a:t>
            </a:r>
          </a:p>
          <a:p>
            <a:r>
              <a:rPr lang="it-IT" dirty="0"/>
              <a:t>1 Resistenza </a:t>
            </a:r>
            <a:r>
              <a:rPr lang="it-IT" dirty="0" smtClean="0"/>
              <a:t>10kOhm</a:t>
            </a:r>
            <a:endParaRPr lang="it-IT" dirty="0"/>
          </a:p>
        </p:txBody>
      </p:sp>
      <p:sp>
        <p:nvSpPr>
          <p:cNvPr id="5" name="Rettangolo 4"/>
          <p:cNvSpPr/>
          <p:nvPr/>
        </p:nvSpPr>
        <p:spPr>
          <a:xfrm>
            <a:off x="3968697" y="1268760"/>
            <a:ext cx="4572000" cy="4801314"/>
          </a:xfrm>
          <a:prstGeom prst="rect">
            <a:avLst/>
          </a:prstGeom>
        </p:spPr>
        <p:txBody>
          <a:bodyPr>
            <a:spAutoFit/>
          </a:bodyPr>
          <a:lstStyle/>
          <a:p>
            <a:r>
              <a:rPr lang="it-IT" dirty="0"/>
              <a:t>In questo progetto andremo a registrare le vibrazioni registrate da un </a:t>
            </a:r>
            <a:r>
              <a:rPr lang="it-IT" dirty="0" err="1"/>
              <a:t>piezo</a:t>
            </a:r>
            <a:r>
              <a:rPr lang="it-IT" dirty="0"/>
              <a:t>. Il software andrà a registrarle e contarle (considerandone la validità) e dopo 3 colpi validi aprirà la "serratura" ruotando il servo</a:t>
            </a:r>
            <a:br>
              <a:rPr lang="it-IT" dirty="0"/>
            </a:br>
            <a:r>
              <a:rPr lang="it-IT" dirty="0"/>
              <a:t>Materiale:</a:t>
            </a:r>
            <a:br>
              <a:rPr lang="it-IT" dirty="0"/>
            </a:br>
            <a:r>
              <a:rPr lang="it-IT" dirty="0"/>
              <a:t>1 Condensatore da 100uF</a:t>
            </a:r>
            <a:br>
              <a:rPr lang="it-IT" dirty="0"/>
            </a:br>
            <a:r>
              <a:rPr lang="it-IT" dirty="0"/>
              <a:t>1 Servomotore</a:t>
            </a:r>
            <a:br>
              <a:rPr lang="it-IT" dirty="0"/>
            </a:br>
            <a:r>
              <a:rPr lang="it-IT" dirty="0"/>
              <a:t>1 </a:t>
            </a:r>
            <a:r>
              <a:rPr lang="it-IT" dirty="0" err="1"/>
              <a:t>Piezo</a:t>
            </a:r>
            <a:r>
              <a:rPr lang="it-IT" dirty="0"/>
              <a:t/>
            </a:r>
            <a:br>
              <a:rPr lang="it-IT" dirty="0"/>
            </a:br>
            <a:r>
              <a:rPr lang="it-IT" dirty="0"/>
              <a:t>1 Pulsante</a:t>
            </a:r>
            <a:br>
              <a:rPr lang="it-IT" dirty="0"/>
            </a:br>
            <a:r>
              <a:rPr lang="it-IT" dirty="0"/>
              <a:t>3 LED (rosso, verde, giallo)</a:t>
            </a:r>
            <a:br>
              <a:rPr lang="it-IT" dirty="0"/>
            </a:br>
            <a:r>
              <a:rPr lang="it-IT" dirty="0"/>
              <a:t>1 Resistenza da 10k ohm</a:t>
            </a:r>
            <a:br>
              <a:rPr lang="it-IT" dirty="0"/>
            </a:br>
            <a:r>
              <a:rPr lang="it-IT" dirty="0"/>
              <a:t>1 Resistenza da 1M ohm</a:t>
            </a:r>
            <a:br>
              <a:rPr lang="it-IT" dirty="0"/>
            </a:br>
            <a:r>
              <a:rPr lang="it-IT" dirty="0"/>
              <a:t>3 Resistenze da 220 ohm</a:t>
            </a:r>
            <a:br>
              <a:rPr lang="it-IT" dirty="0"/>
            </a:br>
            <a:r>
              <a:rPr lang="it-IT" dirty="0"/>
              <a:t>3 Piedini da connettore a pettine (per connettere il servomotore, se dotato di connettore femmina)</a:t>
            </a:r>
          </a:p>
        </p:txBody>
      </p:sp>
    </p:spTree>
    <p:extLst>
      <p:ext uri="{BB962C8B-B14F-4D97-AF65-F5344CB8AC3E}">
        <p14:creationId xmlns:p14="http://schemas.microsoft.com/office/powerpoint/2010/main" val="38605818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50530" y="1556792"/>
            <a:ext cx="8037894" cy="4247317"/>
          </a:xfrm>
          <a:prstGeom prst="rect">
            <a:avLst/>
          </a:prstGeom>
        </p:spPr>
        <p:txBody>
          <a:bodyPr wrap="square">
            <a:spAutoFit/>
          </a:bodyPr>
          <a:lstStyle/>
          <a:p>
            <a:r>
              <a:rPr lang="it-IT" dirty="0"/>
              <a:t>Questa classe ti mette a disposizione alcuni metodi che semplificano di molto l’obiettivo</a:t>
            </a:r>
            <a:r>
              <a:rPr lang="it-IT" dirty="0" smtClean="0"/>
              <a:t>:</a:t>
            </a:r>
          </a:p>
          <a:p>
            <a:endParaRPr lang="it-IT" dirty="0"/>
          </a:p>
          <a:p>
            <a:r>
              <a:rPr lang="it-IT" b="1" i="1" dirty="0" err="1" smtClean="0"/>
              <a:t>attach</a:t>
            </a:r>
            <a:r>
              <a:rPr lang="it-IT" b="1" i="1" dirty="0" smtClean="0"/>
              <a:t>(pin)</a:t>
            </a:r>
            <a:r>
              <a:rPr lang="it-IT" b="1" dirty="0" smtClean="0"/>
              <a:t>: </a:t>
            </a:r>
            <a:r>
              <a:rPr lang="it-IT" dirty="0"/>
              <a:t>permette di specificare su quale pin è connesso il nostro servo e legarlo all’oggetto Servo;</a:t>
            </a:r>
            <a:br>
              <a:rPr lang="it-IT" dirty="0"/>
            </a:br>
            <a:r>
              <a:rPr lang="it-IT" b="1" i="1" dirty="0" err="1" smtClean="0"/>
              <a:t>attached</a:t>
            </a:r>
            <a:r>
              <a:rPr lang="it-IT" b="1" i="1" dirty="0" smtClean="0"/>
              <a:t>(pin)</a:t>
            </a:r>
            <a:r>
              <a:rPr lang="it-IT" b="1" dirty="0" smtClean="0"/>
              <a:t>: </a:t>
            </a:r>
            <a:r>
              <a:rPr lang="it-IT" dirty="0"/>
              <a:t>controlla che un oggetto di tipo Servo sia collegata ad un pin;</a:t>
            </a:r>
            <a:br>
              <a:rPr lang="it-IT" dirty="0"/>
            </a:br>
            <a:r>
              <a:rPr lang="it-IT" b="1" i="1" dirty="0" err="1" smtClean="0"/>
              <a:t>detach</a:t>
            </a:r>
            <a:r>
              <a:rPr lang="it-IT" b="1" i="1" dirty="0" smtClean="0"/>
              <a:t>(pin)</a:t>
            </a:r>
            <a:r>
              <a:rPr lang="it-IT" b="1" dirty="0" smtClean="0"/>
              <a:t>: </a:t>
            </a:r>
            <a:r>
              <a:rPr lang="it-IT" dirty="0"/>
              <a:t>rimuove il collegamento tra l’oggetto Servo e il pin a cui era legata;</a:t>
            </a:r>
            <a:br>
              <a:rPr lang="it-IT" dirty="0"/>
            </a:br>
            <a:r>
              <a:rPr lang="it-IT" b="1" i="1" dirty="0" err="1"/>
              <a:t>read</a:t>
            </a:r>
            <a:r>
              <a:rPr lang="it-IT" b="1" i="1" dirty="0"/>
              <a:t>()</a:t>
            </a:r>
            <a:r>
              <a:rPr lang="it-IT" b="1" dirty="0"/>
              <a:t>: </a:t>
            </a:r>
            <a:r>
              <a:rPr lang="it-IT" dirty="0"/>
              <a:t>legge la posizione angolare del nostro servo, restituisce l’ultimo valore passato con </a:t>
            </a:r>
            <a:r>
              <a:rPr lang="it-IT" dirty="0" err="1"/>
              <a:t>write</a:t>
            </a:r>
            <a:r>
              <a:rPr lang="it-IT" dirty="0"/>
              <a:t>();</a:t>
            </a:r>
            <a:br>
              <a:rPr lang="it-IT" dirty="0"/>
            </a:br>
            <a:r>
              <a:rPr lang="it-IT" b="1" i="1" dirty="0" err="1" smtClean="0">
                <a:solidFill>
                  <a:srgbClr val="FF0000"/>
                </a:solidFill>
              </a:rPr>
              <a:t>write</a:t>
            </a:r>
            <a:r>
              <a:rPr lang="it-IT" b="1" i="1" dirty="0" smtClean="0">
                <a:solidFill>
                  <a:srgbClr val="FF0000"/>
                </a:solidFill>
              </a:rPr>
              <a:t>(valore)</a:t>
            </a:r>
            <a:r>
              <a:rPr lang="it-IT" b="1" dirty="0" smtClean="0">
                <a:solidFill>
                  <a:srgbClr val="FF0000"/>
                </a:solidFill>
              </a:rPr>
              <a:t>: </a:t>
            </a:r>
            <a:r>
              <a:rPr lang="it-IT" dirty="0"/>
              <a:t>impartisce al servo l’angolo a cui posizionarsi, su servo a rotazione continua imposta la velocità di rotazione 0=velocità massima in un senso, 90=fermo, </a:t>
            </a:r>
            <a:r>
              <a:rPr lang="it-IT" dirty="0" smtClean="0"/>
              <a:t>180=velocità </a:t>
            </a:r>
            <a:r>
              <a:rPr lang="it-IT" dirty="0"/>
              <a:t>massima nella direzione inversa;</a:t>
            </a:r>
            <a:br>
              <a:rPr lang="it-IT" dirty="0"/>
            </a:br>
            <a:r>
              <a:rPr lang="it-IT" b="1" i="1" dirty="0" err="1"/>
              <a:t>writeMicroseconds</a:t>
            </a:r>
            <a:r>
              <a:rPr lang="it-IT" b="1" i="1" dirty="0"/>
              <a:t>()</a:t>
            </a:r>
            <a:r>
              <a:rPr lang="it-IT" b="1" dirty="0"/>
              <a:t>: </a:t>
            </a:r>
            <a:r>
              <a:rPr lang="it-IT" dirty="0"/>
              <a:t>imposta la velocità di rotazione del servo, in un servo standard il valore va da 1000 a 2000, in un servo a rotazione continua si comporta allo stesso modo della </a:t>
            </a:r>
            <a:r>
              <a:rPr lang="it-IT" dirty="0" err="1"/>
              <a:t>write</a:t>
            </a:r>
            <a:r>
              <a:rPr lang="it-IT" dirty="0"/>
              <a:t>().</a:t>
            </a:r>
            <a:endParaRPr lang="it-IT" dirty="0">
              <a:effectLst/>
            </a:endParaRPr>
          </a:p>
        </p:txBody>
      </p:sp>
      <p:sp>
        <p:nvSpPr>
          <p:cNvPr id="3" name="Rettangolo 2"/>
          <p:cNvSpPr/>
          <p:nvPr/>
        </p:nvSpPr>
        <p:spPr>
          <a:xfrm>
            <a:off x="350530" y="815226"/>
            <a:ext cx="4572000" cy="461665"/>
          </a:xfrm>
          <a:prstGeom prst="rect">
            <a:avLst/>
          </a:prstGeom>
        </p:spPr>
        <p:txBody>
          <a:bodyPr>
            <a:spAutoFit/>
          </a:bodyPr>
          <a:lstStyle/>
          <a:p>
            <a:pPr marL="0" lvl="1"/>
            <a:r>
              <a:rPr lang="it-IT" sz="2400" b="1" dirty="0" smtClean="0"/>
              <a:t>Un Servo  : i comandi</a:t>
            </a:r>
            <a:endParaRPr lang="it-IT" sz="2400" b="1" dirty="0"/>
          </a:p>
        </p:txBody>
      </p:sp>
      <p:sp>
        <p:nvSpPr>
          <p:cNvPr id="4" name="Rettangolo 3"/>
          <p:cNvSpPr/>
          <p:nvPr/>
        </p:nvSpPr>
        <p:spPr>
          <a:xfrm>
            <a:off x="5370791" y="476672"/>
            <a:ext cx="3188693" cy="523220"/>
          </a:xfrm>
          <a:prstGeom prst="rect">
            <a:avLst/>
          </a:prstGeom>
        </p:spPr>
        <p:txBody>
          <a:bodyPr wrap="none">
            <a:spAutoFit/>
          </a:bodyPr>
          <a:lstStyle/>
          <a:p>
            <a:r>
              <a:rPr lang="it-IT" sz="2800" b="1" dirty="0">
                <a:solidFill>
                  <a:srgbClr val="C00000"/>
                </a:solidFill>
              </a:rPr>
              <a:t>AMON ed ARDUINO</a:t>
            </a:r>
            <a:endParaRPr lang="it-IT" sz="2800" dirty="0">
              <a:solidFill>
                <a:srgbClr val="C00000"/>
              </a:solidFill>
            </a:endParaRPr>
          </a:p>
        </p:txBody>
      </p:sp>
    </p:spTree>
    <p:extLst>
      <p:ext uri="{BB962C8B-B14F-4D97-AF65-F5344CB8AC3E}">
        <p14:creationId xmlns:p14="http://schemas.microsoft.com/office/powerpoint/2010/main" val="923355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03786" y="3284984"/>
            <a:ext cx="4238095" cy="2862322"/>
          </a:xfrm>
          <a:prstGeom prst="rect">
            <a:avLst/>
          </a:prstGeom>
        </p:spPr>
        <p:txBody>
          <a:bodyPr wrap="square">
            <a:spAutoFit/>
          </a:bodyPr>
          <a:lstStyle/>
          <a:p>
            <a:r>
              <a:rPr lang="it-IT" b="1" dirty="0" smtClean="0"/>
              <a:t>#</a:t>
            </a:r>
            <a:r>
              <a:rPr lang="it-IT" b="1" dirty="0"/>
              <a:t>include &lt;</a:t>
            </a:r>
            <a:r>
              <a:rPr lang="it-IT" b="1" dirty="0" err="1"/>
              <a:t>Servo.h</a:t>
            </a:r>
            <a:r>
              <a:rPr lang="it-IT" b="1" dirty="0"/>
              <a:t>&gt; </a:t>
            </a:r>
          </a:p>
          <a:p>
            <a:r>
              <a:rPr lang="it-IT" b="1" dirty="0"/>
              <a:t>Servo </a:t>
            </a:r>
            <a:r>
              <a:rPr lang="it-IT" b="1" dirty="0" err="1"/>
              <a:t>myservo</a:t>
            </a:r>
            <a:r>
              <a:rPr lang="it-IT" b="1" dirty="0"/>
              <a:t>;  </a:t>
            </a:r>
            <a:r>
              <a:rPr lang="it-IT" dirty="0"/>
              <a:t>// create servo </a:t>
            </a:r>
            <a:r>
              <a:rPr lang="it-IT" dirty="0" err="1"/>
              <a:t>object</a:t>
            </a:r>
            <a:endParaRPr lang="it-IT" dirty="0"/>
          </a:p>
          <a:p>
            <a:endParaRPr lang="it-IT" dirty="0"/>
          </a:p>
          <a:p>
            <a:r>
              <a:rPr lang="it-IT" dirty="0" err="1"/>
              <a:t>int</a:t>
            </a:r>
            <a:r>
              <a:rPr lang="it-IT" dirty="0"/>
              <a:t> </a:t>
            </a:r>
            <a:r>
              <a:rPr lang="it-IT" dirty="0" err="1"/>
              <a:t>pos</a:t>
            </a:r>
            <a:r>
              <a:rPr lang="it-IT" dirty="0"/>
              <a:t> = 0;</a:t>
            </a:r>
          </a:p>
          <a:p>
            <a:r>
              <a:rPr lang="it-IT" dirty="0"/>
              <a:t> </a:t>
            </a:r>
          </a:p>
          <a:p>
            <a:r>
              <a:rPr lang="it-IT" b="1" dirty="0" err="1"/>
              <a:t>void</a:t>
            </a:r>
            <a:r>
              <a:rPr lang="it-IT" b="1" dirty="0"/>
              <a:t> setup()</a:t>
            </a:r>
          </a:p>
          <a:p>
            <a:r>
              <a:rPr lang="it-IT" dirty="0"/>
              <a:t>{</a:t>
            </a:r>
          </a:p>
          <a:p>
            <a:r>
              <a:rPr lang="it-IT" dirty="0"/>
              <a:t>  </a:t>
            </a:r>
            <a:r>
              <a:rPr lang="it-IT" dirty="0" err="1"/>
              <a:t>myservo.attach</a:t>
            </a:r>
            <a:r>
              <a:rPr lang="it-IT" dirty="0"/>
              <a:t>(9);</a:t>
            </a:r>
          </a:p>
          <a:p>
            <a:r>
              <a:rPr lang="it-IT" dirty="0"/>
              <a:t>}</a:t>
            </a:r>
          </a:p>
          <a:p>
            <a:r>
              <a:rPr lang="it-IT" dirty="0"/>
              <a:t> </a:t>
            </a:r>
          </a:p>
        </p:txBody>
      </p:sp>
      <p:pic>
        <p:nvPicPr>
          <p:cNvPr id="3" name="Picture 5" descr="schema Arduino e servomoto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913" y="448375"/>
            <a:ext cx="4505325" cy="2571751"/>
          </a:xfrm>
          <a:prstGeom prst="rect">
            <a:avLst/>
          </a:prstGeom>
          <a:noFill/>
          <a:extLst>
            <a:ext uri="{909E8E84-426E-40DD-AFC4-6F175D3DCCD1}">
              <a14:hiddenFill xmlns:a14="http://schemas.microsoft.com/office/drawing/2010/main">
                <a:solidFill>
                  <a:srgbClr val="FFFFFF"/>
                </a:solidFill>
              </a14:hiddenFill>
            </a:ext>
          </a:extLst>
        </p:spPr>
      </p:pic>
      <p:sp>
        <p:nvSpPr>
          <p:cNvPr id="4" name="Rettangolo 3"/>
          <p:cNvSpPr/>
          <p:nvPr/>
        </p:nvSpPr>
        <p:spPr>
          <a:xfrm>
            <a:off x="319088" y="292006"/>
            <a:ext cx="4572000" cy="369332"/>
          </a:xfrm>
          <a:prstGeom prst="rect">
            <a:avLst/>
          </a:prstGeom>
        </p:spPr>
        <p:txBody>
          <a:bodyPr>
            <a:spAutoFit/>
          </a:bodyPr>
          <a:lstStyle/>
          <a:p>
            <a:pPr marL="0" lvl="1"/>
            <a:r>
              <a:rPr lang="it-IT" b="1" dirty="0" smtClean="0"/>
              <a:t>Un Servo </a:t>
            </a:r>
            <a:endParaRPr lang="it-IT" b="1" dirty="0"/>
          </a:p>
        </p:txBody>
      </p:sp>
      <p:sp>
        <p:nvSpPr>
          <p:cNvPr id="5" name="Rettangolo 4"/>
          <p:cNvSpPr/>
          <p:nvPr/>
        </p:nvSpPr>
        <p:spPr>
          <a:xfrm>
            <a:off x="5370791" y="476672"/>
            <a:ext cx="3188693" cy="523220"/>
          </a:xfrm>
          <a:prstGeom prst="rect">
            <a:avLst/>
          </a:prstGeom>
        </p:spPr>
        <p:txBody>
          <a:bodyPr wrap="none">
            <a:spAutoFit/>
          </a:bodyPr>
          <a:lstStyle/>
          <a:p>
            <a:r>
              <a:rPr lang="it-IT" sz="2800" b="1" dirty="0">
                <a:solidFill>
                  <a:srgbClr val="C00000"/>
                </a:solidFill>
              </a:rPr>
              <a:t>AMON ed ARDUINO</a:t>
            </a:r>
            <a:endParaRPr lang="it-IT" sz="2800" dirty="0">
              <a:solidFill>
                <a:srgbClr val="C00000"/>
              </a:solidFill>
            </a:endParaRPr>
          </a:p>
        </p:txBody>
      </p:sp>
      <p:sp>
        <p:nvSpPr>
          <p:cNvPr id="6" name="Rettangolo 5"/>
          <p:cNvSpPr/>
          <p:nvPr/>
        </p:nvSpPr>
        <p:spPr>
          <a:xfrm>
            <a:off x="5220072" y="2780928"/>
            <a:ext cx="4572000" cy="3693319"/>
          </a:xfrm>
          <a:prstGeom prst="rect">
            <a:avLst/>
          </a:prstGeom>
        </p:spPr>
        <p:txBody>
          <a:bodyPr>
            <a:spAutoFit/>
          </a:bodyPr>
          <a:lstStyle/>
          <a:p>
            <a:r>
              <a:rPr lang="it-IT" b="1" dirty="0" err="1"/>
              <a:t>void</a:t>
            </a:r>
            <a:r>
              <a:rPr lang="it-IT" b="1" dirty="0"/>
              <a:t> </a:t>
            </a:r>
            <a:r>
              <a:rPr lang="it-IT" b="1" dirty="0" err="1"/>
              <a:t>loop</a:t>
            </a:r>
            <a:r>
              <a:rPr lang="it-IT" b="1" dirty="0"/>
              <a:t>()</a:t>
            </a:r>
          </a:p>
          <a:p>
            <a:r>
              <a:rPr lang="it-IT" dirty="0"/>
              <a:t>{</a:t>
            </a:r>
          </a:p>
          <a:p>
            <a:r>
              <a:rPr lang="it-IT" dirty="0"/>
              <a:t>  for(</a:t>
            </a:r>
            <a:r>
              <a:rPr lang="it-IT" dirty="0" err="1"/>
              <a:t>pos</a:t>
            </a:r>
            <a:r>
              <a:rPr lang="it-IT" dirty="0"/>
              <a:t> = 0; </a:t>
            </a:r>
            <a:r>
              <a:rPr lang="it-IT" dirty="0" err="1"/>
              <a:t>pos</a:t>
            </a:r>
            <a:r>
              <a:rPr lang="it-IT" dirty="0"/>
              <a:t> &lt; 180; </a:t>
            </a:r>
            <a:r>
              <a:rPr lang="it-IT" dirty="0" err="1"/>
              <a:t>pos</a:t>
            </a:r>
            <a:r>
              <a:rPr lang="it-IT" dirty="0"/>
              <a:t> += 1)</a:t>
            </a:r>
          </a:p>
          <a:p>
            <a:r>
              <a:rPr lang="it-IT" dirty="0"/>
              <a:t>  {</a:t>
            </a:r>
          </a:p>
          <a:p>
            <a:r>
              <a:rPr lang="it-IT" dirty="0"/>
              <a:t>    </a:t>
            </a:r>
            <a:r>
              <a:rPr lang="it-IT" dirty="0" err="1"/>
              <a:t>myservo.write</a:t>
            </a:r>
            <a:r>
              <a:rPr lang="it-IT" dirty="0"/>
              <a:t>(</a:t>
            </a:r>
            <a:r>
              <a:rPr lang="it-IT" dirty="0" err="1"/>
              <a:t>pos</a:t>
            </a:r>
            <a:r>
              <a:rPr lang="it-IT" dirty="0"/>
              <a:t>);</a:t>
            </a:r>
          </a:p>
          <a:p>
            <a:r>
              <a:rPr lang="it-IT" dirty="0"/>
              <a:t>    delay(15);</a:t>
            </a:r>
          </a:p>
          <a:p>
            <a:r>
              <a:rPr lang="it-IT" dirty="0"/>
              <a:t>  }</a:t>
            </a:r>
          </a:p>
          <a:p>
            <a:r>
              <a:rPr lang="it-IT" dirty="0"/>
              <a:t>  for(</a:t>
            </a:r>
            <a:r>
              <a:rPr lang="it-IT" dirty="0" err="1"/>
              <a:t>pos</a:t>
            </a:r>
            <a:r>
              <a:rPr lang="it-IT" dirty="0"/>
              <a:t> = 180; </a:t>
            </a:r>
            <a:r>
              <a:rPr lang="it-IT" dirty="0" err="1"/>
              <a:t>pos</a:t>
            </a:r>
            <a:r>
              <a:rPr lang="it-IT" dirty="0"/>
              <a:t>&gt;=1; </a:t>
            </a:r>
            <a:r>
              <a:rPr lang="it-IT" dirty="0" err="1"/>
              <a:t>pos</a:t>
            </a:r>
            <a:r>
              <a:rPr lang="it-IT" dirty="0"/>
              <a:t>-=1)</a:t>
            </a:r>
          </a:p>
          <a:p>
            <a:r>
              <a:rPr lang="it-IT" dirty="0"/>
              <a:t>  {</a:t>
            </a:r>
          </a:p>
          <a:p>
            <a:r>
              <a:rPr lang="it-IT" dirty="0"/>
              <a:t>    </a:t>
            </a:r>
            <a:r>
              <a:rPr lang="it-IT" dirty="0" err="1"/>
              <a:t>myservo.write</a:t>
            </a:r>
            <a:r>
              <a:rPr lang="it-IT" dirty="0"/>
              <a:t>(</a:t>
            </a:r>
            <a:r>
              <a:rPr lang="it-IT" dirty="0" err="1"/>
              <a:t>pos</a:t>
            </a:r>
            <a:r>
              <a:rPr lang="it-IT" dirty="0"/>
              <a:t>);</a:t>
            </a:r>
          </a:p>
          <a:p>
            <a:r>
              <a:rPr lang="it-IT" dirty="0"/>
              <a:t>    delay(15);</a:t>
            </a:r>
          </a:p>
          <a:p>
            <a:r>
              <a:rPr lang="it-IT" dirty="0"/>
              <a:t>  }</a:t>
            </a:r>
          </a:p>
          <a:p>
            <a:r>
              <a:rPr lang="it-IT" dirty="0"/>
              <a:t>}</a:t>
            </a:r>
          </a:p>
        </p:txBody>
      </p:sp>
      <p:sp>
        <p:nvSpPr>
          <p:cNvPr id="7" name="Rettangolo 6"/>
          <p:cNvSpPr/>
          <p:nvPr/>
        </p:nvSpPr>
        <p:spPr>
          <a:xfrm>
            <a:off x="4891088" y="1384613"/>
            <a:ext cx="3582327" cy="369332"/>
          </a:xfrm>
          <a:prstGeom prst="rect">
            <a:avLst/>
          </a:prstGeom>
          <a:solidFill>
            <a:schemeClr val="accent6">
              <a:lumMod val="40000"/>
              <a:lumOff val="60000"/>
            </a:schemeClr>
          </a:solidFill>
          <a:ln>
            <a:solidFill>
              <a:srgbClr val="002060"/>
            </a:solidFill>
          </a:ln>
        </p:spPr>
        <p:txBody>
          <a:bodyPr wrap="none">
            <a:spAutoFit/>
          </a:bodyPr>
          <a:lstStyle/>
          <a:p>
            <a:r>
              <a:rPr lang="it-IT" dirty="0" smtClean="0">
                <a:solidFill>
                  <a:srgbClr val="C00000"/>
                </a:solidFill>
              </a:rPr>
              <a:t>PROGRAMMA </a:t>
            </a:r>
            <a:r>
              <a:rPr lang="it-IT" dirty="0">
                <a:solidFill>
                  <a:srgbClr val="C00000"/>
                </a:solidFill>
              </a:rPr>
              <a:t>: </a:t>
            </a:r>
            <a:r>
              <a:rPr lang="it-IT" b="1" dirty="0" err="1" smtClean="0">
                <a:solidFill>
                  <a:srgbClr val="C00000"/>
                </a:solidFill>
              </a:rPr>
              <a:t>Un_Servo_da_solo</a:t>
            </a:r>
            <a:endParaRPr lang="it-IT" b="1" dirty="0">
              <a:solidFill>
                <a:srgbClr val="C00000"/>
              </a:solidFill>
            </a:endParaRPr>
          </a:p>
        </p:txBody>
      </p:sp>
    </p:spTree>
    <p:extLst>
      <p:ext uri="{BB962C8B-B14F-4D97-AF65-F5344CB8AC3E}">
        <p14:creationId xmlns:p14="http://schemas.microsoft.com/office/powerpoint/2010/main" val="6088818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081352"/>
            <a:ext cx="7856934" cy="451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ttangolo 2"/>
          <p:cNvSpPr/>
          <p:nvPr/>
        </p:nvSpPr>
        <p:spPr>
          <a:xfrm>
            <a:off x="611560" y="1116147"/>
            <a:ext cx="4572000" cy="369332"/>
          </a:xfrm>
          <a:prstGeom prst="rect">
            <a:avLst/>
          </a:prstGeom>
        </p:spPr>
        <p:txBody>
          <a:bodyPr>
            <a:spAutoFit/>
          </a:bodyPr>
          <a:lstStyle/>
          <a:p>
            <a:pPr marL="0" lvl="1"/>
            <a:r>
              <a:rPr lang="it-IT" b="1" dirty="0" smtClean="0"/>
              <a:t>Tanti  Servi </a:t>
            </a:r>
            <a:endParaRPr lang="it-IT" b="1" dirty="0"/>
          </a:p>
        </p:txBody>
      </p:sp>
      <p:sp>
        <p:nvSpPr>
          <p:cNvPr id="4" name="Rettangolo 3"/>
          <p:cNvSpPr/>
          <p:nvPr/>
        </p:nvSpPr>
        <p:spPr>
          <a:xfrm>
            <a:off x="5370791" y="476672"/>
            <a:ext cx="3188693" cy="523220"/>
          </a:xfrm>
          <a:prstGeom prst="rect">
            <a:avLst/>
          </a:prstGeom>
        </p:spPr>
        <p:txBody>
          <a:bodyPr wrap="none">
            <a:spAutoFit/>
          </a:bodyPr>
          <a:lstStyle/>
          <a:p>
            <a:r>
              <a:rPr lang="it-IT" sz="2800" b="1" dirty="0">
                <a:solidFill>
                  <a:srgbClr val="C00000"/>
                </a:solidFill>
              </a:rPr>
              <a:t>AMON ed ARDUINO</a:t>
            </a:r>
            <a:endParaRPr lang="it-IT" sz="2800" dirty="0">
              <a:solidFill>
                <a:srgbClr val="C00000"/>
              </a:solidFill>
            </a:endParaRPr>
          </a:p>
        </p:txBody>
      </p:sp>
      <p:sp>
        <p:nvSpPr>
          <p:cNvPr id="5" name="Rettangolo 4"/>
          <p:cNvSpPr/>
          <p:nvPr/>
        </p:nvSpPr>
        <p:spPr>
          <a:xfrm>
            <a:off x="4909875" y="1180763"/>
            <a:ext cx="2830968" cy="369332"/>
          </a:xfrm>
          <a:prstGeom prst="rect">
            <a:avLst/>
          </a:prstGeom>
          <a:solidFill>
            <a:schemeClr val="accent6">
              <a:lumMod val="40000"/>
              <a:lumOff val="60000"/>
            </a:schemeClr>
          </a:solidFill>
          <a:ln>
            <a:solidFill>
              <a:srgbClr val="002060"/>
            </a:solidFill>
          </a:ln>
        </p:spPr>
        <p:txBody>
          <a:bodyPr wrap="none">
            <a:spAutoFit/>
          </a:bodyPr>
          <a:lstStyle/>
          <a:p>
            <a:r>
              <a:rPr lang="it-IT" dirty="0" smtClean="0">
                <a:solidFill>
                  <a:srgbClr val="C00000"/>
                </a:solidFill>
              </a:rPr>
              <a:t>PROGRAMMA </a:t>
            </a:r>
            <a:r>
              <a:rPr lang="it-IT" dirty="0">
                <a:solidFill>
                  <a:srgbClr val="C00000"/>
                </a:solidFill>
              </a:rPr>
              <a:t>: </a:t>
            </a:r>
            <a:r>
              <a:rPr lang="it-IT" b="1" dirty="0" smtClean="0">
                <a:solidFill>
                  <a:srgbClr val="C00000"/>
                </a:solidFill>
              </a:rPr>
              <a:t>Tanti Servi </a:t>
            </a:r>
            <a:endParaRPr lang="it-IT" b="1" dirty="0">
              <a:solidFill>
                <a:srgbClr val="C00000"/>
              </a:solidFill>
            </a:endParaRPr>
          </a:p>
        </p:txBody>
      </p:sp>
      <p:sp>
        <p:nvSpPr>
          <p:cNvPr id="2" name="Rettangolo 1"/>
          <p:cNvSpPr/>
          <p:nvPr/>
        </p:nvSpPr>
        <p:spPr>
          <a:xfrm>
            <a:off x="243458" y="6372036"/>
            <a:ext cx="8360990" cy="369332"/>
          </a:xfrm>
          <a:prstGeom prst="rect">
            <a:avLst/>
          </a:prstGeom>
        </p:spPr>
        <p:txBody>
          <a:bodyPr wrap="square">
            <a:spAutoFit/>
          </a:bodyPr>
          <a:lstStyle/>
          <a:p>
            <a:r>
              <a:rPr lang="it-IT" i="1" dirty="0"/>
              <a:t>http://www.mauroalfieri.it/elettronica/tutorial-arduino-e-i-servo-iii.html</a:t>
            </a:r>
          </a:p>
        </p:txBody>
      </p:sp>
      <p:sp>
        <p:nvSpPr>
          <p:cNvPr id="7" name="Rettangolo 6"/>
          <p:cNvSpPr/>
          <p:nvPr/>
        </p:nvSpPr>
        <p:spPr>
          <a:xfrm>
            <a:off x="4909875" y="1695654"/>
            <a:ext cx="3010952" cy="369332"/>
          </a:xfrm>
          <a:prstGeom prst="rect">
            <a:avLst/>
          </a:prstGeom>
          <a:solidFill>
            <a:schemeClr val="accent6">
              <a:lumMod val="40000"/>
              <a:lumOff val="60000"/>
            </a:schemeClr>
          </a:solidFill>
          <a:ln>
            <a:solidFill>
              <a:srgbClr val="002060"/>
            </a:solidFill>
          </a:ln>
        </p:spPr>
        <p:txBody>
          <a:bodyPr wrap="none">
            <a:spAutoFit/>
          </a:bodyPr>
          <a:lstStyle/>
          <a:p>
            <a:r>
              <a:rPr lang="it-IT" dirty="0" smtClean="0">
                <a:solidFill>
                  <a:srgbClr val="C00000"/>
                </a:solidFill>
              </a:rPr>
              <a:t>PROGRAMMA </a:t>
            </a:r>
            <a:r>
              <a:rPr lang="it-IT" dirty="0">
                <a:solidFill>
                  <a:srgbClr val="C00000"/>
                </a:solidFill>
              </a:rPr>
              <a:t>: </a:t>
            </a:r>
            <a:r>
              <a:rPr lang="it-IT" b="1" dirty="0" smtClean="0">
                <a:solidFill>
                  <a:srgbClr val="C00000"/>
                </a:solidFill>
              </a:rPr>
              <a:t>Quattro Servi </a:t>
            </a:r>
            <a:endParaRPr lang="it-IT" b="1" dirty="0">
              <a:solidFill>
                <a:srgbClr val="C00000"/>
              </a:solidFill>
            </a:endParaRPr>
          </a:p>
        </p:txBody>
      </p:sp>
    </p:spTree>
    <p:extLst>
      <p:ext uri="{BB962C8B-B14F-4D97-AF65-F5344CB8AC3E}">
        <p14:creationId xmlns:p14="http://schemas.microsoft.com/office/powerpoint/2010/main" val="36153488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Rectangle 2"/>
          <p:cNvSpPr>
            <a:spLocks noChangeArrowheads="1"/>
          </p:cNvSpPr>
          <p:nvPr/>
        </p:nvSpPr>
        <p:spPr bwMode="auto">
          <a:xfrm>
            <a:off x="179512" y="116632"/>
            <a:ext cx="2304256" cy="4185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lvl="0" fontAlgn="base">
              <a:spcBef>
                <a:spcPct val="0"/>
              </a:spcBef>
              <a:spcAft>
                <a:spcPct val="0"/>
              </a:spcAft>
            </a:pPr>
            <a:r>
              <a:rPr lang="it-IT" altLang="it-IT" sz="1600" b="1" dirty="0">
                <a:latin typeface="Consolas" pitchFamily="49" charset="0"/>
                <a:cs typeface="Consolas" pitchFamily="49" charset="0"/>
              </a:rPr>
              <a:t>#include &lt;</a:t>
            </a:r>
            <a:r>
              <a:rPr lang="it-IT" altLang="it-IT" sz="1600" b="1" dirty="0" err="1">
                <a:latin typeface="Consolas" pitchFamily="49" charset="0"/>
                <a:cs typeface="Consolas" pitchFamily="49" charset="0"/>
              </a:rPr>
              <a:t>Servo.h</a:t>
            </a:r>
            <a:r>
              <a:rPr lang="it-IT" altLang="it-IT" sz="1600" b="1" dirty="0">
                <a:latin typeface="Consolas" pitchFamily="49" charset="0"/>
                <a:cs typeface="Consolas" pitchFamily="49" charset="0"/>
              </a:rPr>
              <a:t>&gt; </a:t>
            </a:r>
            <a:r>
              <a:rPr kumimoji="0" lang="it-IT" altLang="it-IT" sz="1600" b="0" i="0" u="none" strike="noStrike" cap="none" normalizeH="0" baseline="0" dirty="0" smtClean="0">
                <a:ln>
                  <a:noFill/>
                </a:ln>
                <a:solidFill>
                  <a:schemeClr val="tx1"/>
                </a:solidFill>
                <a:effectLst/>
                <a:latin typeface="Consolas" pitchFamily="49" charset="0"/>
                <a:cs typeface="Consolas"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600" b="0" i="0" u="none" strike="noStrike" cap="none" normalizeH="0" baseline="0" dirty="0" smtClean="0">
                <a:ln>
                  <a:noFill/>
                </a:ln>
                <a:solidFill>
                  <a:schemeClr val="tx1"/>
                </a:solidFill>
                <a:effectLst/>
                <a:latin typeface="Consolas" pitchFamily="49" charset="0"/>
                <a:cs typeface="Consolas"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600" b="0" i="0" u="none" strike="noStrike" cap="none" normalizeH="0" baseline="0" dirty="0" smtClean="0">
                <a:ln>
                  <a:noFill/>
                </a:ln>
                <a:solidFill>
                  <a:schemeClr val="tx1"/>
                </a:solidFill>
                <a:effectLst/>
                <a:latin typeface="Consolas" pitchFamily="49" charset="0"/>
                <a:cs typeface="Consolas" pitchFamily="49" charset="0"/>
              </a:rPr>
              <a:t> Servo servoMotor2; </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600" b="0" i="0" u="none" strike="noStrike" cap="none" normalizeH="0" baseline="0" dirty="0" smtClean="0">
                <a:ln>
                  <a:noFill/>
                </a:ln>
                <a:solidFill>
                  <a:schemeClr val="tx1"/>
                </a:solidFill>
                <a:effectLst/>
                <a:latin typeface="Consolas" pitchFamily="49" charset="0"/>
                <a:cs typeface="Consolas" pitchFamily="49" charset="0"/>
              </a:rPr>
              <a:t> Servo servoMotor3; </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600" b="0" i="0" u="none" strike="noStrike" cap="none" normalizeH="0" baseline="0" dirty="0" smtClean="0">
                <a:ln>
                  <a:noFill/>
                </a:ln>
                <a:solidFill>
                  <a:schemeClr val="tx1"/>
                </a:solidFill>
                <a:effectLst/>
                <a:latin typeface="Consolas" pitchFamily="49" charset="0"/>
                <a:cs typeface="Consolas" pitchFamily="49" charset="0"/>
              </a:rPr>
              <a:t> Servo servoMotor4; </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600" b="0" i="0" u="none" strike="noStrike" cap="none" normalizeH="0" baseline="0" dirty="0" smtClean="0">
                <a:ln>
                  <a:noFill/>
                </a:ln>
                <a:solidFill>
                  <a:schemeClr val="tx1"/>
                </a:solidFill>
                <a:effectLst/>
                <a:latin typeface="Consolas" pitchFamily="49" charset="0"/>
                <a:cs typeface="Consolas" pitchFamily="49" charset="0"/>
              </a:rPr>
              <a:t> Servo servoMotor5; </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600" b="0" i="0" u="none" strike="noStrike" cap="none" normalizeH="0" baseline="0" dirty="0" smtClean="0">
                <a:ln>
                  <a:noFill/>
                </a:ln>
                <a:solidFill>
                  <a:schemeClr val="tx1"/>
                </a:solidFill>
                <a:effectLst/>
                <a:latin typeface="Consolas" pitchFamily="49" charset="0"/>
                <a:cs typeface="Consolas" pitchFamily="49" charset="0"/>
              </a:rPr>
              <a:t> Servo servoMotor6; </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600" b="0" i="0" u="none" strike="noStrike" cap="none" normalizeH="0" baseline="0" dirty="0" smtClean="0">
                <a:ln>
                  <a:noFill/>
                </a:ln>
                <a:solidFill>
                  <a:schemeClr val="tx1"/>
                </a:solidFill>
                <a:effectLst/>
                <a:latin typeface="Consolas" pitchFamily="49" charset="0"/>
                <a:cs typeface="Consolas" pitchFamily="49" charset="0"/>
              </a:rPr>
              <a:t> Servo servoMotor7; </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600" b="0" i="0" u="none" strike="noStrike" cap="none" normalizeH="0" baseline="0" dirty="0" smtClean="0">
                <a:ln>
                  <a:noFill/>
                </a:ln>
                <a:solidFill>
                  <a:schemeClr val="tx1"/>
                </a:solidFill>
                <a:effectLst/>
                <a:latin typeface="Consolas" pitchFamily="49" charset="0"/>
                <a:cs typeface="Consolas" pitchFamily="49" charset="0"/>
              </a:rPr>
              <a:t> </a:t>
            </a:r>
            <a:r>
              <a:rPr kumimoji="0" lang="it-IT" altLang="it-IT" sz="1600" b="0" i="0" u="none" strike="noStrike" cap="none" normalizeH="0" baseline="0" dirty="0" err="1" smtClean="0">
                <a:ln>
                  <a:noFill/>
                </a:ln>
                <a:solidFill>
                  <a:schemeClr val="tx1"/>
                </a:solidFill>
                <a:effectLst/>
                <a:latin typeface="Consolas" pitchFamily="49" charset="0"/>
                <a:cs typeface="Consolas" pitchFamily="49" charset="0"/>
              </a:rPr>
              <a:t>int</a:t>
            </a:r>
            <a:r>
              <a:rPr kumimoji="0" lang="it-IT" altLang="it-IT" sz="1600" b="0" i="0" u="none" strike="noStrike" cap="none" normalizeH="0" baseline="0" dirty="0" smtClean="0">
                <a:ln>
                  <a:noFill/>
                </a:ln>
                <a:solidFill>
                  <a:schemeClr val="tx1"/>
                </a:solidFill>
                <a:effectLst/>
                <a:latin typeface="Consolas" pitchFamily="49" charset="0"/>
                <a:cs typeface="Consolas" pitchFamily="49" charset="0"/>
              </a:rPr>
              <a:t> </a:t>
            </a:r>
            <a:r>
              <a:rPr kumimoji="0" lang="it-IT" altLang="it-IT" sz="1600" b="0" i="0" u="none" strike="noStrike" cap="none" normalizeH="0" baseline="0" dirty="0" err="1" smtClean="0">
                <a:ln>
                  <a:noFill/>
                </a:ln>
                <a:solidFill>
                  <a:schemeClr val="tx1"/>
                </a:solidFill>
                <a:effectLst/>
                <a:latin typeface="Consolas" pitchFamily="49" charset="0"/>
                <a:cs typeface="Consolas" pitchFamily="49" charset="0"/>
              </a:rPr>
              <a:t>grad</a:t>
            </a:r>
            <a:r>
              <a:rPr kumimoji="0" lang="it-IT" altLang="it-IT" sz="1600" b="0" i="0" u="none" strike="noStrike" cap="none" normalizeH="0" baseline="0" dirty="0" smtClean="0">
                <a:ln>
                  <a:noFill/>
                </a:ln>
                <a:solidFill>
                  <a:schemeClr val="tx1"/>
                </a:solidFill>
                <a:effectLst/>
                <a:latin typeface="Consolas" pitchFamily="49" charset="0"/>
                <a:cs typeface="Consolas" pitchFamily="49" charset="0"/>
              </a:rPr>
              <a:t> = 0; </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600" b="0" i="0" u="none" strike="noStrike" cap="none" normalizeH="0" baseline="0" dirty="0" smtClean="0">
                <a:ln>
                  <a:noFill/>
                </a:ln>
                <a:solidFill>
                  <a:schemeClr val="tx1"/>
                </a:solidFill>
                <a:effectLst/>
                <a:latin typeface="Consolas" pitchFamily="49" charset="0"/>
                <a:cs typeface="Consolas" pitchFamily="49" charset="0"/>
              </a:rPr>
              <a:t> </a:t>
            </a:r>
            <a:r>
              <a:rPr kumimoji="0" lang="it-IT" altLang="it-IT" sz="1600" b="0" i="0" u="none" strike="noStrike" cap="none" normalizeH="0" baseline="0" dirty="0" err="1" smtClean="0">
                <a:ln>
                  <a:noFill/>
                </a:ln>
                <a:solidFill>
                  <a:schemeClr val="tx1"/>
                </a:solidFill>
                <a:effectLst/>
                <a:latin typeface="Consolas" pitchFamily="49" charset="0"/>
                <a:cs typeface="Consolas" pitchFamily="49" charset="0"/>
              </a:rPr>
              <a:t>int</a:t>
            </a:r>
            <a:r>
              <a:rPr kumimoji="0" lang="it-IT" altLang="it-IT" sz="1600" b="0" i="0" u="none" strike="noStrike" cap="none" normalizeH="0" baseline="0" dirty="0" smtClean="0">
                <a:ln>
                  <a:noFill/>
                </a:ln>
                <a:solidFill>
                  <a:schemeClr val="tx1"/>
                </a:solidFill>
                <a:effectLst/>
                <a:latin typeface="Consolas" pitchFamily="49" charset="0"/>
                <a:cs typeface="Consolas" pitchFamily="49" charset="0"/>
              </a:rPr>
              <a:t> </a:t>
            </a:r>
            <a:r>
              <a:rPr kumimoji="0" lang="it-IT" altLang="it-IT" sz="1600" b="0" i="0" u="none" strike="noStrike" cap="none" normalizeH="0" baseline="0" dirty="0" err="1" smtClean="0">
                <a:ln>
                  <a:noFill/>
                </a:ln>
                <a:solidFill>
                  <a:schemeClr val="tx1"/>
                </a:solidFill>
                <a:effectLst/>
                <a:latin typeface="Consolas" pitchFamily="49" charset="0"/>
                <a:cs typeface="Consolas" pitchFamily="49" charset="0"/>
              </a:rPr>
              <a:t>gradMin</a:t>
            </a:r>
            <a:r>
              <a:rPr kumimoji="0" lang="it-IT" altLang="it-IT" sz="1600" b="0" i="0" u="none" strike="noStrike" cap="none" normalizeH="0" baseline="0" dirty="0" smtClean="0">
                <a:ln>
                  <a:noFill/>
                </a:ln>
                <a:solidFill>
                  <a:schemeClr val="tx1"/>
                </a:solidFill>
                <a:effectLst/>
                <a:latin typeface="Consolas" pitchFamily="49" charset="0"/>
                <a:cs typeface="Consolas" pitchFamily="49" charset="0"/>
              </a:rPr>
              <a:t>=0; </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600" b="0" i="0" u="none" strike="noStrike" cap="none" normalizeH="0" baseline="0" dirty="0" smtClean="0">
                <a:ln>
                  <a:noFill/>
                </a:ln>
                <a:solidFill>
                  <a:schemeClr val="tx1"/>
                </a:solidFill>
                <a:effectLst/>
                <a:latin typeface="Consolas" pitchFamily="49" charset="0"/>
                <a:cs typeface="Consolas" pitchFamily="49" charset="0"/>
              </a:rPr>
              <a:t> </a:t>
            </a:r>
            <a:r>
              <a:rPr kumimoji="0" lang="it-IT" altLang="it-IT" sz="1600" b="0" i="0" u="none" strike="noStrike" cap="none" normalizeH="0" baseline="0" dirty="0" err="1" smtClean="0">
                <a:ln>
                  <a:noFill/>
                </a:ln>
                <a:solidFill>
                  <a:schemeClr val="tx1"/>
                </a:solidFill>
                <a:effectLst/>
                <a:latin typeface="Consolas" pitchFamily="49" charset="0"/>
                <a:cs typeface="Consolas" pitchFamily="49" charset="0"/>
              </a:rPr>
              <a:t>int</a:t>
            </a:r>
            <a:r>
              <a:rPr kumimoji="0" lang="it-IT" altLang="it-IT" sz="1600" b="0" i="0" u="none" strike="noStrike" cap="none" normalizeH="0" baseline="0" dirty="0" smtClean="0">
                <a:ln>
                  <a:noFill/>
                </a:ln>
                <a:solidFill>
                  <a:schemeClr val="tx1"/>
                </a:solidFill>
                <a:effectLst/>
                <a:latin typeface="Consolas" pitchFamily="49" charset="0"/>
                <a:cs typeface="Consolas" pitchFamily="49" charset="0"/>
              </a:rPr>
              <a:t> </a:t>
            </a:r>
            <a:r>
              <a:rPr kumimoji="0" lang="it-IT" altLang="it-IT" sz="1600" b="0" i="0" u="none" strike="noStrike" cap="none" normalizeH="0" baseline="0" dirty="0" err="1" smtClean="0">
                <a:ln>
                  <a:noFill/>
                </a:ln>
                <a:solidFill>
                  <a:schemeClr val="tx1"/>
                </a:solidFill>
                <a:effectLst/>
                <a:latin typeface="Consolas" pitchFamily="49" charset="0"/>
                <a:cs typeface="Consolas" pitchFamily="49" charset="0"/>
              </a:rPr>
              <a:t>gradMax</a:t>
            </a:r>
            <a:r>
              <a:rPr kumimoji="0" lang="it-IT" altLang="it-IT" sz="1600" b="0" i="0" u="none" strike="noStrike" cap="none" normalizeH="0" baseline="0" dirty="0" smtClean="0">
                <a:ln>
                  <a:noFill/>
                </a:ln>
                <a:solidFill>
                  <a:schemeClr val="tx1"/>
                </a:solidFill>
                <a:effectLst/>
                <a:latin typeface="Consolas" pitchFamily="49" charset="0"/>
                <a:cs typeface="Consolas" pitchFamily="49" charset="0"/>
              </a:rPr>
              <a:t>=180; </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600" b="0" i="0" u="none" strike="noStrike" cap="none" normalizeH="0" baseline="0" dirty="0" smtClean="0">
                <a:ln>
                  <a:noFill/>
                </a:ln>
                <a:solidFill>
                  <a:schemeClr val="tx1"/>
                </a:solidFill>
                <a:effectLst/>
                <a:latin typeface="Consolas" pitchFamily="49" charset="0"/>
                <a:cs typeface="Consolas" pitchFamily="49" charset="0"/>
              </a:rPr>
              <a:t> </a:t>
            </a:r>
            <a:r>
              <a:rPr kumimoji="0" lang="it-IT" altLang="it-IT" sz="1600" b="0" i="0" u="none" strike="noStrike" cap="none" normalizeH="0" baseline="0" dirty="0" err="1" smtClean="0">
                <a:ln>
                  <a:noFill/>
                </a:ln>
                <a:solidFill>
                  <a:schemeClr val="tx1"/>
                </a:solidFill>
                <a:effectLst/>
                <a:latin typeface="Consolas" pitchFamily="49" charset="0"/>
                <a:cs typeface="Consolas" pitchFamily="49" charset="0"/>
              </a:rPr>
              <a:t>int</a:t>
            </a:r>
            <a:r>
              <a:rPr kumimoji="0" lang="it-IT" altLang="it-IT" sz="1600" b="0" i="0" u="none" strike="noStrike" cap="none" normalizeH="0" baseline="0" dirty="0" smtClean="0">
                <a:ln>
                  <a:noFill/>
                </a:ln>
                <a:solidFill>
                  <a:schemeClr val="tx1"/>
                </a:solidFill>
                <a:effectLst/>
                <a:latin typeface="Consolas" pitchFamily="49" charset="0"/>
                <a:cs typeface="Consolas" pitchFamily="49" charset="0"/>
              </a:rPr>
              <a:t> servoPin2 = 2; </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600" b="0" i="0" u="none" strike="noStrike" cap="none" normalizeH="0" baseline="0" dirty="0" smtClean="0">
                <a:ln>
                  <a:noFill/>
                </a:ln>
                <a:solidFill>
                  <a:schemeClr val="tx1"/>
                </a:solidFill>
                <a:effectLst/>
                <a:latin typeface="Consolas" pitchFamily="49" charset="0"/>
                <a:cs typeface="Consolas" pitchFamily="49" charset="0"/>
              </a:rPr>
              <a:t> </a:t>
            </a:r>
            <a:r>
              <a:rPr kumimoji="0" lang="it-IT" altLang="it-IT" sz="1600" b="0" i="0" u="none" strike="noStrike" cap="none" normalizeH="0" baseline="0" dirty="0" err="1" smtClean="0">
                <a:ln>
                  <a:noFill/>
                </a:ln>
                <a:solidFill>
                  <a:schemeClr val="tx1"/>
                </a:solidFill>
                <a:effectLst/>
                <a:latin typeface="Consolas" pitchFamily="49" charset="0"/>
                <a:cs typeface="Consolas" pitchFamily="49" charset="0"/>
              </a:rPr>
              <a:t>int</a:t>
            </a:r>
            <a:r>
              <a:rPr kumimoji="0" lang="it-IT" altLang="it-IT" sz="1600" b="0" i="0" u="none" strike="noStrike" cap="none" normalizeH="0" baseline="0" dirty="0" smtClean="0">
                <a:ln>
                  <a:noFill/>
                </a:ln>
                <a:solidFill>
                  <a:schemeClr val="tx1"/>
                </a:solidFill>
                <a:effectLst/>
                <a:latin typeface="Consolas" pitchFamily="49" charset="0"/>
                <a:cs typeface="Consolas" pitchFamily="49" charset="0"/>
              </a:rPr>
              <a:t> servoPin3 = 3; </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600" b="0" i="0" u="none" strike="noStrike" cap="none" normalizeH="0" baseline="0" dirty="0" smtClean="0">
                <a:ln>
                  <a:noFill/>
                </a:ln>
                <a:solidFill>
                  <a:schemeClr val="tx1"/>
                </a:solidFill>
                <a:effectLst/>
                <a:latin typeface="Consolas" pitchFamily="49" charset="0"/>
                <a:cs typeface="Consolas" pitchFamily="49" charset="0"/>
              </a:rPr>
              <a:t> </a:t>
            </a:r>
            <a:r>
              <a:rPr kumimoji="0" lang="it-IT" altLang="it-IT" sz="1600" b="0" i="0" u="none" strike="noStrike" cap="none" normalizeH="0" baseline="0" dirty="0" err="1" smtClean="0">
                <a:ln>
                  <a:noFill/>
                </a:ln>
                <a:solidFill>
                  <a:schemeClr val="tx1"/>
                </a:solidFill>
                <a:effectLst/>
                <a:latin typeface="Consolas" pitchFamily="49" charset="0"/>
                <a:cs typeface="Consolas" pitchFamily="49" charset="0"/>
              </a:rPr>
              <a:t>int</a:t>
            </a:r>
            <a:r>
              <a:rPr kumimoji="0" lang="it-IT" altLang="it-IT" sz="1600" b="0" i="0" u="none" strike="noStrike" cap="none" normalizeH="0" baseline="0" dirty="0" smtClean="0">
                <a:ln>
                  <a:noFill/>
                </a:ln>
                <a:solidFill>
                  <a:schemeClr val="tx1"/>
                </a:solidFill>
                <a:effectLst/>
                <a:latin typeface="Consolas" pitchFamily="49" charset="0"/>
                <a:cs typeface="Consolas" pitchFamily="49" charset="0"/>
              </a:rPr>
              <a:t> servoPin4 = 4; </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600" b="0" i="0" u="none" strike="noStrike" cap="none" normalizeH="0" baseline="0" dirty="0" smtClean="0">
                <a:ln>
                  <a:noFill/>
                </a:ln>
                <a:solidFill>
                  <a:schemeClr val="tx1"/>
                </a:solidFill>
                <a:effectLst/>
                <a:latin typeface="Consolas" pitchFamily="49" charset="0"/>
                <a:cs typeface="Consolas" pitchFamily="49" charset="0"/>
              </a:rPr>
              <a:t> </a:t>
            </a:r>
            <a:r>
              <a:rPr kumimoji="0" lang="it-IT" altLang="it-IT" sz="1600" b="0" i="0" u="none" strike="noStrike" cap="none" normalizeH="0" baseline="0" dirty="0" err="1" smtClean="0">
                <a:ln>
                  <a:noFill/>
                </a:ln>
                <a:solidFill>
                  <a:schemeClr val="tx1"/>
                </a:solidFill>
                <a:effectLst/>
                <a:latin typeface="Consolas" pitchFamily="49" charset="0"/>
                <a:cs typeface="Consolas" pitchFamily="49" charset="0"/>
              </a:rPr>
              <a:t>int</a:t>
            </a:r>
            <a:r>
              <a:rPr kumimoji="0" lang="it-IT" altLang="it-IT" sz="1600" b="0" i="0" u="none" strike="noStrike" cap="none" normalizeH="0" baseline="0" dirty="0" smtClean="0">
                <a:ln>
                  <a:noFill/>
                </a:ln>
                <a:solidFill>
                  <a:schemeClr val="tx1"/>
                </a:solidFill>
                <a:effectLst/>
                <a:latin typeface="Consolas" pitchFamily="49" charset="0"/>
                <a:cs typeface="Consolas" pitchFamily="49" charset="0"/>
              </a:rPr>
              <a:t> servoPin5 = 5; </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600" b="0" i="0" u="none" strike="noStrike" cap="none" normalizeH="0" baseline="0" dirty="0" smtClean="0">
                <a:ln>
                  <a:noFill/>
                </a:ln>
                <a:solidFill>
                  <a:schemeClr val="tx1"/>
                </a:solidFill>
                <a:effectLst/>
                <a:latin typeface="Consolas" pitchFamily="49" charset="0"/>
                <a:cs typeface="Consolas" pitchFamily="49" charset="0"/>
              </a:rPr>
              <a:t> </a:t>
            </a:r>
            <a:r>
              <a:rPr kumimoji="0" lang="it-IT" altLang="it-IT" sz="1600" b="0" i="0" u="none" strike="noStrike" cap="none" normalizeH="0" baseline="0" dirty="0" err="1" smtClean="0">
                <a:ln>
                  <a:noFill/>
                </a:ln>
                <a:solidFill>
                  <a:schemeClr val="tx1"/>
                </a:solidFill>
                <a:effectLst/>
                <a:latin typeface="Consolas" pitchFamily="49" charset="0"/>
                <a:cs typeface="Consolas" pitchFamily="49" charset="0"/>
              </a:rPr>
              <a:t>int</a:t>
            </a:r>
            <a:r>
              <a:rPr kumimoji="0" lang="it-IT" altLang="it-IT" sz="1600" b="0" i="0" u="none" strike="noStrike" cap="none" normalizeH="0" baseline="0" dirty="0" smtClean="0">
                <a:ln>
                  <a:noFill/>
                </a:ln>
                <a:solidFill>
                  <a:schemeClr val="tx1"/>
                </a:solidFill>
                <a:effectLst/>
                <a:latin typeface="Consolas" pitchFamily="49" charset="0"/>
                <a:cs typeface="Consolas" pitchFamily="49" charset="0"/>
              </a:rPr>
              <a:t> servoPin6 = 6; </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600" b="0" i="0" u="none" strike="noStrike" cap="none" normalizeH="0" baseline="0" dirty="0" smtClean="0">
                <a:ln>
                  <a:noFill/>
                </a:ln>
                <a:solidFill>
                  <a:schemeClr val="tx1"/>
                </a:solidFill>
                <a:effectLst/>
                <a:latin typeface="Consolas" pitchFamily="49" charset="0"/>
                <a:cs typeface="Consolas" pitchFamily="49" charset="0"/>
              </a:rPr>
              <a:t> </a:t>
            </a:r>
            <a:r>
              <a:rPr kumimoji="0" lang="it-IT" altLang="it-IT" sz="1600" b="0" i="0" u="none" strike="noStrike" cap="none" normalizeH="0" baseline="0" dirty="0" err="1" smtClean="0">
                <a:ln>
                  <a:noFill/>
                </a:ln>
                <a:solidFill>
                  <a:schemeClr val="tx1"/>
                </a:solidFill>
                <a:effectLst/>
                <a:latin typeface="Consolas" pitchFamily="49" charset="0"/>
                <a:cs typeface="Consolas" pitchFamily="49" charset="0"/>
              </a:rPr>
              <a:t>int</a:t>
            </a:r>
            <a:r>
              <a:rPr kumimoji="0" lang="it-IT" altLang="it-IT" sz="1600" b="0" i="0" u="none" strike="noStrike" cap="none" normalizeH="0" baseline="0" dirty="0" smtClean="0">
                <a:ln>
                  <a:noFill/>
                </a:ln>
                <a:solidFill>
                  <a:schemeClr val="tx1"/>
                </a:solidFill>
                <a:effectLst/>
                <a:latin typeface="Consolas" pitchFamily="49" charset="0"/>
                <a:cs typeface="Consolas" pitchFamily="49" charset="0"/>
              </a:rPr>
              <a:t> servoPin7 = 7;</a:t>
            </a:r>
            <a:endParaRPr kumimoji="0" lang="it-IT" altLang="it-IT" sz="1600" b="0" i="0" u="none" strike="noStrike" cap="none" normalizeH="0" baseline="0" dirty="0" smtClean="0">
              <a:ln>
                <a:noFill/>
              </a:ln>
              <a:solidFill>
                <a:schemeClr val="tx1"/>
              </a:solidFill>
              <a:effectLst/>
              <a:latin typeface="Arial" pitchFamily="34" charset="0"/>
            </a:endParaRPr>
          </a:p>
        </p:txBody>
      </p:sp>
      <p:sp>
        <p:nvSpPr>
          <p:cNvPr id="3" name="Rectangle 3"/>
          <p:cNvSpPr>
            <a:spLocks noChangeArrowheads="1"/>
          </p:cNvSpPr>
          <p:nvPr/>
        </p:nvSpPr>
        <p:spPr bwMode="auto">
          <a:xfrm>
            <a:off x="1835696" y="4368477"/>
            <a:ext cx="3672408"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600" b="0" i="0" u="none" strike="noStrike" cap="none" normalizeH="0" baseline="0" dirty="0" smtClean="0">
                <a:ln>
                  <a:noFill/>
                </a:ln>
                <a:solidFill>
                  <a:schemeClr val="tx1"/>
                </a:solidFill>
                <a:effectLst/>
                <a:latin typeface="Consolas" pitchFamily="49" charset="0"/>
                <a:cs typeface="Consolas" pitchFamily="49" charset="0"/>
              </a:rPr>
              <a:t> </a:t>
            </a:r>
            <a:r>
              <a:rPr kumimoji="0" lang="it-IT" altLang="it-IT" sz="1600" b="1" i="0" u="none" strike="noStrike" cap="none" normalizeH="0" baseline="0" dirty="0" err="1" smtClean="0">
                <a:ln>
                  <a:noFill/>
                </a:ln>
                <a:solidFill>
                  <a:schemeClr val="tx1"/>
                </a:solidFill>
                <a:effectLst/>
                <a:latin typeface="Consolas" pitchFamily="49" charset="0"/>
                <a:cs typeface="Consolas" pitchFamily="49" charset="0"/>
              </a:rPr>
              <a:t>void</a:t>
            </a:r>
            <a:r>
              <a:rPr kumimoji="0" lang="it-IT" altLang="it-IT" sz="1600" b="1" i="0" u="none" strike="noStrike" cap="none" normalizeH="0" baseline="0" dirty="0" smtClean="0">
                <a:ln>
                  <a:noFill/>
                </a:ln>
                <a:solidFill>
                  <a:schemeClr val="tx1"/>
                </a:solidFill>
                <a:effectLst/>
                <a:latin typeface="Consolas" pitchFamily="49" charset="0"/>
                <a:cs typeface="Consolas" pitchFamily="49" charset="0"/>
              </a:rPr>
              <a:t> setup() </a:t>
            </a:r>
            <a:r>
              <a:rPr kumimoji="0" lang="it-IT" altLang="it-IT" sz="1600" b="0" i="0" u="none" strike="noStrike" cap="none" normalizeH="0" baseline="0" dirty="0" smtClean="0">
                <a:ln>
                  <a:noFill/>
                </a:ln>
                <a:solidFill>
                  <a:schemeClr val="tx1"/>
                </a:solidFill>
                <a:effectLst/>
                <a:latin typeface="Consolas" pitchFamily="49" charset="0"/>
                <a:cs typeface="Consolas"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600" b="0" i="0" u="none" strike="noStrike" cap="none" normalizeH="0" baseline="0" dirty="0" smtClean="0">
                <a:ln>
                  <a:noFill/>
                </a:ln>
                <a:solidFill>
                  <a:schemeClr val="tx1"/>
                </a:solidFill>
                <a:effectLst/>
                <a:latin typeface="Consolas" pitchFamily="49" charset="0"/>
                <a:cs typeface="Consolas" pitchFamily="49" charset="0"/>
              </a:rPr>
              <a:t>   servoMotor2.attach(servoPin2); </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600" b="0" i="0" u="none" strike="noStrike" cap="none" normalizeH="0" baseline="0" dirty="0" smtClean="0">
                <a:ln>
                  <a:noFill/>
                </a:ln>
                <a:solidFill>
                  <a:schemeClr val="tx1"/>
                </a:solidFill>
                <a:effectLst/>
                <a:latin typeface="Consolas" pitchFamily="49" charset="0"/>
                <a:cs typeface="Consolas" pitchFamily="49" charset="0"/>
              </a:rPr>
              <a:t>   servoMotor3.attach(servoPin3); </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600" b="0" i="0" u="none" strike="noStrike" cap="none" normalizeH="0" baseline="0" dirty="0" smtClean="0">
                <a:ln>
                  <a:noFill/>
                </a:ln>
                <a:solidFill>
                  <a:schemeClr val="tx1"/>
                </a:solidFill>
                <a:effectLst/>
                <a:latin typeface="Consolas" pitchFamily="49" charset="0"/>
                <a:cs typeface="Consolas" pitchFamily="49" charset="0"/>
              </a:rPr>
              <a:t>   servoMotor4.attach(servoPin4); </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600" b="0" i="0" u="none" strike="noStrike" cap="none" normalizeH="0" baseline="0" dirty="0" smtClean="0">
                <a:ln>
                  <a:noFill/>
                </a:ln>
                <a:solidFill>
                  <a:schemeClr val="tx1"/>
                </a:solidFill>
                <a:effectLst/>
                <a:latin typeface="Consolas" pitchFamily="49" charset="0"/>
                <a:cs typeface="Consolas" pitchFamily="49" charset="0"/>
              </a:rPr>
              <a:t>   servoMotor5.attach(servoPin5); </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600" b="0" i="0" u="none" strike="noStrike" cap="none" normalizeH="0" baseline="0" dirty="0" smtClean="0">
                <a:ln>
                  <a:noFill/>
                </a:ln>
                <a:solidFill>
                  <a:schemeClr val="tx1"/>
                </a:solidFill>
                <a:effectLst/>
                <a:latin typeface="Consolas" pitchFamily="49" charset="0"/>
                <a:cs typeface="Consolas" pitchFamily="49" charset="0"/>
              </a:rPr>
              <a:t>   servoMotor6.attach(servoPin6); </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600" b="0" i="0" u="none" strike="noStrike" cap="none" normalizeH="0" baseline="0" dirty="0" smtClean="0">
                <a:ln>
                  <a:noFill/>
                </a:ln>
                <a:solidFill>
                  <a:schemeClr val="tx1"/>
                </a:solidFill>
                <a:effectLst/>
                <a:latin typeface="Consolas" pitchFamily="49" charset="0"/>
                <a:cs typeface="Consolas" pitchFamily="49" charset="0"/>
              </a:rPr>
              <a:t>   servoMotor7.attach(servoPin7); </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600" b="0" i="0" u="none" strike="noStrike" cap="none" normalizeH="0" baseline="0" dirty="0" smtClean="0">
                <a:ln>
                  <a:noFill/>
                </a:ln>
                <a:solidFill>
                  <a:schemeClr val="tx1"/>
                </a:solidFill>
                <a:effectLst/>
                <a:latin typeface="Consolas" pitchFamily="49" charset="0"/>
                <a:cs typeface="Consolas"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600" b="0" i="0" u="none" strike="noStrike" cap="none" normalizeH="0" baseline="0" dirty="0" smtClean="0">
                <a:ln>
                  <a:noFill/>
                </a:ln>
                <a:solidFill>
                  <a:schemeClr val="tx1"/>
                </a:solidFill>
                <a:effectLst/>
                <a:latin typeface="Consolas" pitchFamily="49" charset="0"/>
                <a:cs typeface="Consolas" pitchFamily="49" charset="0"/>
              </a:rPr>
              <a:t>   </a:t>
            </a:r>
            <a:r>
              <a:rPr kumimoji="0" lang="it-IT" altLang="it-IT" sz="1600" b="0" i="0" u="none" strike="noStrike" cap="none" normalizeH="0" baseline="0" dirty="0" err="1" smtClean="0">
                <a:ln>
                  <a:noFill/>
                </a:ln>
                <a:solidFill>
                  <a:schemeClr val="tx1"/>
                </a:solidFill>
                <a:effectLst/>
                <a:latin typeface="Consolas" pitchFamily="49" charset="0"/>
                <a:cs typeface="Consolas" pitchFamily="49" charset="0"/>
              </a:rPr>
              <a:t>Serial.begin</a:t>
            </a:r>
            <a:r>
              <a:rPr kumimoji="0" lang="it-IT" altLang="it-IT" sz="1600" b="0" i="0" u="none" strike="noStrike" cap="none" normalizeH="0" baseline="0" dirty="0" smtClean="0">
                <a:ln>
                  <a:noFill/>
                </a:ln>
                <a:solidFill>
                  <a:schemeClr val="tx1"/>
                </a:solidFill>
                <a:effectLst/>
                <a:latin typeface="Consolas" pitchFamily="49" charset="0"/>
                <a:cs typeface="Consolas" pitchFamily="49" charset="0"/>
              </a:rPr>
              <a:t>(9600); </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600" b="0" i="0" u="none" strike="noStrike" cap="none" normalizeH="0" baseline="0" dirty="0" smtClean="0">
                <a:ln>
                  <a:noFill/>
                </a:ln>
                <a:solidFill>
                  <a:schemeClr val="tx1"/>
                </a:solidFill>
                <a:effectLst/>
                <a:latin typeface="Consolas" pitchFamily="49" charset="0"/>
                <a:cs typeface="Consolas" pitchFamily="49" charset="0"/>
              </a:rPr>
              <a:t> } </a:t>
            </a:r>
            <a:endParaRPr kumimoji="0" lang="it-IT" altLang="it-IT" sz="1600" b="0" i="0" u="none" strike="noStrike" cap="none" normalizeH="0" baseline="0" dirty="0" smtClean="0">
              <a:ln>
                <a:noFill/>
              </a:ln>
              <a:solidFill>
                <a:schemeClr val="tx1"/>
              </a:solidFill>
              <a:effectLst/>
              <a:latin typeface="Arial" pitchFamily="34" charset="0"/>
            </a:endParaRPr>
          </a:p>
        </p:txBody>
      </p:sp>
      <p:sp>
        <p:nvSpPr>
          <p:cNvPr id="6" name="Rettangolo 5"/>
          <p:cNvSpPr/>
          <p:nvPr/>
        </p:nvSpPr>
        <p:spPr>
          <a:xfrm>
            <a:off x="5436096" y="304781"/>
            <a:ext cx="4572000" cy="4801314"/>
          </a:xfrm>
          <a:prstGeom prst="rect">
            <a:avLst/>
          </a:prstGeom>
        </p:spPr>
        <p:txBody>
          <a:bodyPr>
            <a:spAutoFit/>
          </a:bodyPr>
          <a:lstStyle/>
          <a:p>
            <a:r>
              <a:rPr lang="it-IT" b="1" dirty="0"/>
              <a:t> </a:t>
            </a:r>
            <a:r>
              <a:rPr lang="it-IT" b="1" dirty="0" err="1"/>
              <a:t>void</a:t>
            </a:r>
            <a:r>
              <a:rPr lang="it-IT" b="1" dirty="0"/>
              <a:t> </a:t>
            </a:r>
            <a:r>
              <a:rPr lang="it-IT" b="1" dirty="0" err="1"/>
              <a:t>loop</a:t>
            </a:r>
            <a:r>
              <a:rPr lang="it-IT" b="1" dirty="0"/>
              <a:t>() </a:t>
            </a:r>
          </a:p>
          <a:p>
            <a:r>
              <a:rPr lang="it-IT" dirty="0"/>
              <a:t> { </a:t>
            </a:r>
          </a:p>
          <a:p>
            <a:r>
              <a:rPr lang="it-IT" dirty="0"/>
              <a:t>   </a:t>
            </a:r>
            <a:r>
              <a:rPr lang="it-IT" dirty="0" err="1"/>
              <a:t>grad</a:t>
            </a:r>
            <a:r>
              <a:rPr lang="it-IT" dirty="0"/>
              <a:t> = </a:t>
            </a:r>
            <a:r>
              <a:rPr lang="it-IT" dirty="0" err="1"/>
              <a:t>Serial.read</a:t>
            </a:r>
            <a:r>
              <a:rPr lang="it-IT" dirty="0"/>
              <a:t>(); </a:t>
            </a:r>
          </a:p>
          <a:p>
            <a:r>
              <a:rPr lang="it-IT" dirty="0"/>
              <a:t>   </a:t>
            </a:r>
            <a:r>
              <a:rPr lang="it-IT" dirty="0" err="1"/>
              <a:t>Serial.println</a:t>
            </a:r>
            <a:r>
              <a:rPr lang="it-IT" dirty="0"/>
              <a:t>("Gradi: " + </a:t>
            </a:r>
            <a:r>
              <a:rPr lang="it-IT" dirty="0" err="1"/>
              <a:t>grad</a:t>
            </a:r>
            <a:r>
              <a:rPr lang="it-IT" dirty="0"/>
              <a:t>); </a:t>
            </a:r>
          </a:p>
          <a:p>
            <a:r>
              <a:rPr lang="it-IT" dirty="0"/>
              <a:t>  </a:t>
            </a:r>
          </a:p>
          <a:p>
            <a:r>
              <a:rPr lang="it-IT" dirty="0"/>
              <a:t>   </a:t>
            </a:r>
            <a:r>
              <a:rPr lang="it-IT" dirty="0" err="1"/>
              <a:t>if</a:t>
            </a:r>
            <a:r>
              <a:rPr lang="it-IT" dirty="0"/>
              <a:t> (</a:t>
            </a:r>
            <a:r>
              <a:rPr lang="it-IT" dirty="0" err="1"/>
              <a:t>grad</a:t>
            </a:r>
            <a:r>
              <a:rPr lang="it-IT" dirty="0"/>
              <a:t> &lt; </a:t>
            </a:r>
            <a:r>
              <a:rPr lang="it-IT" dirty="0" err="1"/>
              <a:t>gradMin</a:t>
            </a:r>
            <a:r>
              <a:rPr lang="it-IT" dirty="0"/>
              <a:t>) { </a:t>
            </a:r>
            <a:r>
              <a:rPr lang="it-IT" dirty="0" err="1"/>
              <a:t>grad</a:t>
            </a:r>
            <a:r>
              <a:rPr lang="it-IT" dirty="0"/>
              <a:t> = </a:t>
            </a:r>
            <a:r>
              <a:rPr lang="it-IT" dirty="0" err="1"/>
              <a:t>gradMin</a:t>
            </a:r>
            <a:r>
              <a:rPr lang="it-IT" dirty="0"/>
              <a:t>; } </a:t>
            </a:r>
          </a:p>
          <a:p>
            <a:r>
              <a:rPr lang="it-IT" dirty="0"/>
              <a:t>   </a:t>
            </a:r>
            <a:r>
              <a:rPr lang="it-IT" dirty="0" err="1"/>
              <a:t>if</a:t>
            </a:r>
            <a:r>
              <a:rPr lang="it-IT" dirty="0"/>
              <a:t> (</a:t>
            </a:r>
            <a:r>
              <a:rPr lang="it-IT" dirty="0" err="1"/>
              <a:t>grad</a:t>
            </a:r>
            <a:r>
              <a:rPr lang="it-IT" dirty="0"/>
              <a:t> &gt; </a:t>
            </a:r>
            <a:r>
              <a:rPr lang="it-IT" dirty="0" err="1"/>
              <a:t>gradMax</a:t>
            </a:r>
            <a:r>
              <a:rPr lang="it-IT" dirty="0"/>
              <a:t>) { </a:t>
            </a:r>
            <a:r>
              <a:rPr lang="it-IT" dirty="0" err="1"/>
              <a:t>grad</a:t>
            </a:r>
            <a:r>
              <a:rPr lang="it-IT" dirty="0"/>
              <a:t> = </a:t>
            </a:r>
            <a:r>
              <a:rPr lang="it-IT" dirty="0" err="1"/>
              <a:t>gradMax</a:t>
            </a:r>
            <a:r>
              <a:rPr lang="it-IT" dirty="0"/>
              <a:t>; } </a:t>
            </a:r>
          </a:p>
          <a:p>
            <a:r>
              <a:rPr lang="it-IT" dirty="0"/>
              <a:t>   </a:t>
            </a:r>
            <a:r>
              <a:rPr lang="it-IT" dirty="0" err="1"/>
              <a:t>int</a:t>
            </a:r>
            <a:r>
              <a:rPr lang="it-IT" dirty="0"/>
              <a:t> _</a:t>
            </a:r>
            <a:r>
              <a:rPr lang="it-IT" dirty="0" err="1"/>
              <a:t>grad</a:t>
            </a:r>
            <a:r>
              <a:rPr lang="it-IT" dirty="0"/>
              <a:t> = (</a:t>
            </a:r>
            <a:r>
              <a:rPr lang="it-IT" dirty="0" err="1"/>
              <a:t>gradMax</a:t>
            </a:r>
            <a:r>
              <a:rPr lang="it-IT" dirty="0"/>
              <a:t> - </a:t>
            </a:r>
            <a:r>
              <a:rPr lang="it-IT" dirty="0" err="1"/>
              <a:t>grad</a:t>
            </a:r>
            <a:r>
              <a:rPr lang="it-IT" dirty="0"/>
              <a:t>); </a:t>
            </a:r>
          </a:p>
          <a:p>
            <a:r>
              <a:rPr lang="it-IT" dirty="0"/>
              <a:t>  </a:t>
            </a:r>
          </a:p>
          <a:p>
            <a:r>
              <a:rPr lang="it-IT" dirty="0"/>
              <a:t>   servoMotor2.write( </a:t>
            </a:r>
            <a:r>
              <a:rPr lang="it-IT" dirty="0" err="1"/>
              <a:t>grad</a:t>
            </a:r>
            <a:r>
              <a:rPr lang="it-IT" dirty="0"/>
              <a:t> ); </a:t>
            </a:r>
          </a:p>
          <a:p>
            <a:r>
              <a:rPr lang="it-IT" dirty="0"/>
              <a:t>   servoMotor3.write( </a:t>
            </a:r>
            <a:r>
              <a:rPr lang="it-IT" dirty="0" err="1"/>
              <a:t>grad</a:t>
            </a:r>
            <a:r>
              <a:rPr lang="it-IT" dirty="0"/>
              <a:t> ); </a:t>
            </a:r>
          </a:p>
          <a:p>
            <a:r>
              <a:rPr lang="it-IT" dirty="0"/>
              <a:t>   servoMotor4.write( </a:t>
            </a:r>
            <a:r>
              <a:rPr lang="it-IT" dirty="0" err="1"/>
              <a:t>grad</a:t>
            </a:r>
            <a:r>
              <a:rPr lang="it-IT" dirty="0"/>
              <a:t> ); </a:t>
            </a:r>
          </a:p>
          <a:p>
            <a:r>
              <a:rPr lang="it-IT" dirty="0"/>
              <a:t>   servoMotor5.write( _</a:t>
            </a:r>
            <a:r>
              <a:rPr lang="it-IT" dirty="0" err="1"/>
              <a:t>grad</a:t>
            </a:r>
            <a:r>
              <a:rPr lang="it-IT" dirty="0"/>
              <a:t> ); </a:t>
            </a:r>
          </a:p>
          <a:p>
            <a:r>
              <a:rPr lang="it-IT" dirty="0"/>
              <a:t>   servoMotor6.write( _</a:t>
            </a:r>
            <a:r>
              <a:rPr lang="it-IT" dirty="0" err="1"/>
              <a:t>grad</a:t>
            </a:r>
            <a:r>
              <a:rPr lang="it-IT" dirty="0"/>
              <a:t> ); </a:t>
            </a:r>
          </a:p>
          <a:p>
            <a:r>
              <a:rPr lang="it-IT" dirty="0"/>
              <a:t>   servoMotor7.write( _</a:t>
            </a:r>
            <a:r>
              <a:rPr lang="it-IT" dirty="0" err="1"/>
              <a:t>grad</a:t>
            </a:r>
            <a:r>
              <a:rPr lang="it-IT" dirty="0"/>
              <a:t> ); </a:t>
            </a:r>
          </a:p>
          <a:p>
            <a:r>
              <a:rPr lang="it-IT" dirty="0"/>
              <a:t>   delay(15); </a:t>
            </a:r>
          </a:p>
          <a:p>
            <a:r>
              <a:rPr lang="it-IT" dirty="0"/>
              <a:t> }</a:t>
            </a:r>
          </a:p>
        </p:txBody>
      </p:sp>
      <p:sp>
        <p:nvSpPr>
          <p:cNvPr id="7" name="Rettangolo 6"/>
          <p:cNvSpPr/>
          <p:nvPr/>
        </p:nvSpPr>
        <p:spPr>
          <a:xfrm>
            <a:off x="3131840" y="1555240"/>
            <a:ext cx="2016224" cy="369332"/>
          </a:xfrm>
          <a:prstGeom prst="rect">
            <a:avLst/>
          </a:prstGeom>
        </p:spPr>
        <p:txBody>
          <a:bodyPr wrap="square">
            <a:spAutoFit/>
          </a:bodyPr>
          <a:lstStyle/>
          <a:p>
            <a:pPr marL="0" lvl="1"/>
            <a:r>
              <a:rPr lang="it-IT" b="1" dirty="0" smtClean="0"/>
              <a:t>Tanti  Servi </a:t>
            </a:r>
            <a:endParaRPr lang="it-IT" b="1" dirty="0"/>
          </a:p>
        </p:txBody>
      </p:sp>
      <p:sp>
        <p:nvSpPr>
          <p:cNvPr id="8" name="Rettangolo 7"/>
          <p:cNvSpPr/>
          <p:nvPr/>
        </p:nvSpPr>
        <p:spPr>
          <a:xfrm>
            <a:off x="2267744" y="116632"/>
            <a:ext cx="3188693" cy="523220"/>
          </a:xfrm>
          <a:prstGeom prst="rect">
            <a:avLst/>
          </a:prstGeom>
        </p:spPr>
        <p:txBody>
          <a:bodyPr wrap="none">
            <a:spAutoFit/>
          </a:bodyPr>
          <a:lstStyle/>
          <a:p>
            <a:r>
              <a:rPr lang="it-IT" sz="2800" b="1" dirty="0">
                <a:solidFill>
                  <a:srgbClr val="C00000"/>
                </a:solidFill>
              </a:rPr>
              <a:t>AMON ed ARDUINO</a:t>
            </a:r>
            <a:endParaRPr lang="it-IT" sz="2800" dirty="0">
              <a:solidFill>
                <a:srgbClr val="C00000"/>
              </a:solidFill>
            </a:endParaRPr>
          </a:p>
        </p:txBody>
      </p:sp>
      <p:sp>
        <p:nvSpPr>
          <p:cNvPr id="9" name="Rettangolo 8"/>
          <p:cNvSpPr/>
          <p:nvPr/>
        </p:nvSpPr>
        <p:spPr>
          <a:xfrm>
            <a:off x="2595809" y="2024846"/>
            <a:ext cx="2830968" cy="369332"/>
          </a:xfrm>
          <a:prstGeom prst="rect">
            <a:avLst/>
          </a:prstGeom>
          <a:solidFill>
            <a:schemeClr val="accent6">
              <a:lumMod val="40000"/>
              <a:lumOff val="60000"/>
            </a:schemeClr>
          </a:solidFill>
          <a:ln>
            <a:solidFill>
              <a:srgbClr val="002060"/>
            </a:solidFill>
          </a:ln>
        </p:spPr>
        <p:txBody>
          <a:bodyPr wrap="none">
            <a:spAutoFit/>
          </a:bodyPr>
          <a:lstStyle/>
          <a:p>
            <a:r>
              <a:rPr lang="it-IT" dirty="0" smtClean="0">
                <a:solidFill>
                  <a:srgbClr val="C00000"/>
                </a:solidFill>
              </a:rPr>
              <a:t>PROGRAMMA </a:t>
            </a:r>
            <a:r>
              <a:rPr lang="it-IT" dirty="0">
                <a:solidFill>
                  <a:srgbClr val="C00000"/>
                </a:solidFill>
              </a:rPr>
              <a:t>: </a:t>
            </a:r>
            <a:r>
              <a:rPr lang="it-IT" b="1" dirty="0" smtClean="0">
                <a:solidFill>
                  <a:srgbClr val="C00000"/>
                </a:solidFill>
              </a:rPr>
              <a:t>Tanti Servi </a:t>
            </a:r>
            <a:endParaRPr lang="it-IT" b="1" dirty="0">
              <a:solidFill>
                <a:srgbClr val="C00000"/>
              </a:solidFill>
            </a:endParaRPr>
          </a:p>
        </p:txBody>
      </p:sp>
      <p:sp>
        <p:nvSpPr>
          <p:cNvPr id="10" name="Rettangolo 9"/>
          <p:cNvSpPr/>
          <p:nvPr/>
        </p:nvSpPr>
        <p:spPr>
          <a:xfrm>
            <a:off x="2570051" y="2520772"/>
            <a:ext cx="3010952" cy="369332"/>
          </a:xfrm>
          <a:prstGeom prst="rect">
            <a:avLst/>
          </a:prstGeom>
          <a:solidFill>
            <a:schemeClr val="accent6">
              <a:lumMod val="40000"/>
              <a:lumOff val="60000"/>
            </a:schemeClr>
          </a:solidFill>
          <a:ln>
            <a:solidFill>
              <a:srgbClr val="002060"/>
            </a:solidFill>
          </a:ln>
        </p:spPr>
        <p:txBody>
          <a:bodyPr wrap="none">
            <a:spAutoFit/>
          </a:bodyPr>
          <a:lstStyle/>
          <a:p>
            <a:r>
              <a:rPr lang="it-IT" dirty="0" smtClean="0">
                <a:solidFill>
                  <a:srgbClr val="C00000"/>
                </a:solidFill>
              </a:rPr>
              <a:t>PROGRAMMA </a:t>
            </a:r>
            <a:r>
              <a:rPr lang="it-IT" dirty="0">
                <a:solidFill>
                  <a:srgbClr val="C00000"/>
                </a:solidFill>
              </a:rPr>
              <a:t>: </a:t>
            </a:r>
            <a:r>
              <a:rPr lang="it-IT" b="1" dirty="0" smtClean="0">
                <a:solidFill>
                  <a:srgbClr val="C00000"/>
                </a:solidFill>
              </a:rPr>
              <a:t>Quattro Servi </a:t>
            </a:r>
            <a:endParaRPr lang="it-IT" b="1" dirty="0">
              <a:solidFill>
                <a:srgbClr val="C00000"/>
              </a:solidFill>
            </a:endParaRPr>
          </a:p>
        </p:txBody>
      </p:sp>
    </p:spTree>
    <p:extLst>
      <p:ext uri="{BB962C8B-B14F-4D97-AF65-F5344CB8AC3E}">
        <p14:creationId xmlns:p14="http://schemas.microsoft.com/office/powerpoint/2010/main" val="17567392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ttangolo 1"/>
          <p:cNvSpPr/>
          <p:nvPr/>
        </p:nvSpPr>
        <p:spPr>
          <a:xfrm>
            <a:off x="350530" y="1556792"/>
            <a:ext cx="8037894" cy="4247317"/>
          </a:xfrm>
          <a:prstGeom prst="rect">
            <a:avLst/>
          </a:prstGeom>
        </p:spPr>
        <p:txBody>
          <a:bodyPr wrap="square">
            <a:spAutoFit/>
          </a:bodyPr>
          <a:lstStyle/>
          <a:p>
            <a:r>
              <a:rPr lang="it-IT" dirty="0"/>
              <a:t>Questa classe ti mette a disposizione alcuni metodi che semplificano di molto l’obiettivo</a:t>
            </a:r>
            <a:r>
              <a:rPr lang="it-IT" dirty="0" smtClean="0"/>
              <a:t>:</a:t>
            </a:r>
          </a:p>
          <a:p>
            <a:endParaRPr lang="it-IT" dirty="0"/>
          </a:p>
          <a:p>
            <a:r>
              <a:rPr lang="it-IT" b="1" i="1" dirty="0" err="1" smtClean="0"/>
              <a:t>attach</a:t>
            </a:r>
            <a:r>
              <a:rPr lang="it-IT" b="1" i="1" dirty="0" smtClean="0"/>
              <a:t>(pin)</a:t>
            </a:r>
            <a:r>
              <a:rPr lang="it-IT" b="1" dirty="0" smtClean="0"/>
              <a:t>: </a:t>
            </a:r>
            <a:r>
              <a:rPr lang="it-IT" dirty="0"/>
              <a:t>permette di specificare su quale pin è connesso il nostro servo e legarlo all’oggetto Servo;</a:t>
            </a:r>
            <a:br>
              <a:rPr lang="it-IT" dirty="0"/>
            </a:br>
            <a:r>
              <a:rPr lang="it-IT" b="1" i="1" dirty="0" err="1" smtClean="0"/>
              <a:t>attached</a:t>
            </a:r>
            <a:r>
              <a:rPr lang="it-IT" b="1" i="1" dirty="0" smtClean="0"/>
              <a:t>(pin)</a:t>
            </a:r>
            <a:r>
              <a:rPr lang="it-IT" b="1" dirty="0" smtClean="0"/>
              <a:t>: </a:t>
            </a:r>
            <a:r>
              <a:rPr lang="it-IT" dirty="0"/>
              <a:t>controlla che un oggetto di tipo Servo sia collegata ad un pin;</a:t>
            </a:r>
            <a:br>
              <a:rPr lang="it-IT" dirty="0"/>
            </a:br>
            <a:r>
              <a:rPr lang="it-IT" b="1" i="1" dirty="0" err="1" smtClean="0"/>
              <a:t>detach</a:t>
            </a:r>
            <a:r>
              <a:rPr lang="it-IT" b="1" i="1" dirty="0" smtClean="0"/>
              <a:t>(pin)</a:t>
            </a:r>
            <a:r>
              <a:rPr lang="it-IT" b="1" dirty="0" smtClean="0"/>
              <a:t>: </a:t>
            </a:r>
            <a:r>
              <a:rPr lang="it-IT" dirty="0"/>
              <a:t>rimuove il collegamento tra l’oggetto Servo e il pin a cui era legata;</a:t>
            </a:r>
            <a:br>
              <a:rPr lang="it-IT" dirty="0"/>
            </a:br>
            <a:r>
              <a:rPr lang="it-IT" b="1" i="1" dirty="0" err="1"/>
              <a:t>read</a:t>
            </a:r>
            <a:r>
              <a:rPr lang="it-IT" b="1" i="1" dirty="0"/>
              <a:t>()</a:t>
            </a:r>
            <a:r>
              <a:rPr lang="it-IT" b="1" dirty="0"/>
              <a:t>: </a:t>
            </a:r>
            <a:r>
              <a:rPr lang="it-IT" dirty="0"/>
              <a:t>legge la posizione angolare del nostro servo, restituisce l’ultimo valore passato con </a:t>
            </a:r>
            <a:r>
              <a:rPr lang="it-IT" dirty="0" err="1"/>
              <a:t>write</a:t>
            </a:r>
            <a:r>
              <a:rPr lang="it-IT" dirty="0"/>
              <a:t>();</a:t>
            </a:r>
            <a:br>
              <a:rPr lang="it-IT" dirty="0"/>
            </a:br>
            <a:r>
              <a:rPr lang="it-IT" b="1" i="1" dirty="0" err="1" smtClean="0">
                <a:solidFill>
                  <a:srgbClr val="FF0000"/>
                </a:solidFill>
              </a:rPr>
              <a:t>write</a:t>
            </a:r>
            <a:r>
              <a:rPr lang="it-IT" b="1" i="1" dirty="0" smtClean="0">
                <a:solidFill>
                  <a:srgbClr val="FF0000"/>
                </a:solidFill>
              </a:rPr>
              <a:t>(valore)</a:t>
            </a:r>
            <a:r>
              <a:rPr lang="it-IT" b="1" dirty="0" smtClean="0">
                <a:solidFill>
                  <a:srgbClr val="FF0000"/>
                </a:solidFill>
              </a:rPr>
              <a:t>: </a:t>
            </a:r>
            <a:r>
              <a:rPr lang="it-IT" dirty="0"/>
              <a:t>impartisce al servo l’angolo a cui posizionarsi, su servo a rotazione continua imposta la velocità di rotazione 0=velocità massima in un senso, 90=fermo, </a:t>
            </a:r>
            <a:r>
              <a:rPr lang="it-IT" dirty="0" smtClean="0"/>
              <a:t>180=velocità </a:t>
            </a:r>
            <a:r>
              <a:rPr lang="it-IT" dirty="0"/>
              <a:t>massima nella direzione inversa;</a:t>
            </a:r>
            <a:br>
              <a:rPr lang="it-IT" dirty="0"/>
            </a:br>
            <a:r>
              <a:rPr lang="it-IT" b="1" i="1" dirty="0" err="1"/>
              <a:t>writeMicroseconds</a:t>
            </a:r>
            <a:r>
              <a:rPr lang="it-IT" b="1" i="1" dirty="0"/>
              <a:t>()</a:t>
            </a:r>
            <a:r>
              <a:rPr lang="it-IT" b="1" dirty="0"/>
              <a:t>: </a:t>
            </a:r>
            <a:r>
              <a:rPr lang="it-IT" dirty="0"/>
              <a:t>imposta la velocità di rotazione del servo, in un servo standard il valore va da 1000 a 2000, in un servo a rotazione continua si comporta allo stesso modo della </a:t>
            </a:r>
            <a:r>
              <a:rPr lang="it-IT" dirty="0" err="1"/>
              <a:t>write</a:t>
            </a:r>
            <a:r>
              <a:rPr lang="it-IT" dirty="0"/>
              <a:t>().</a:t>
            </a:r>
            <a:endParaRPr lang="it-IT" dirty="0">
              <a:effectLst/>
            </a:endParaRPr>
          </a:p>
        </p:txBody>
      </p:sp>
      <p:sp>
        <p:nvSpPr>
          <p:cNvPr id="3" name="Rettangolo 2"/>
          <p:cNvSpPr/>
          <p:nvPr/>
        </p:nvSpPr>
        <p:spPr>
          <a:xfrm>
            <a:off x="350530" y="815226"/>
            <a:ext cx="4572000" cy="369332"/>
          </a:xfrm>
          <a:prstGeom prst="rect">
            <a:avLst/>
          </a:prstGeom>
        </p:spPr>
        <p:txBody>
          <a:bodyPr>
            <a:spAutoFit/>
          </a:bodyPr>
          <a:lstStyle/>
          <a:p>
            <a:pPr marL="0" lvl="1"/>
            <a:r>
              <a:rPr lang="it-IT" b="1" dirty="0" smtClean="0"/>
              <a:t>Tanti  Servi  : i comandi</a:t>
            </a:r>
            <a:endParaRPr lang="it-IT" b="1" dirty="0"/>
          </a:p>
        </p:txBody>
      </p:sp>
      <p:sp>
        <p:nvSpPr>
          <p:cNvPr id="4" name="Rettangolo 3"/>
          <p:cNvSpPr/>
          <p:nvPr/>
        </p:nvSpPr>
        <p:spPr>
          <a:xfrm>
            <a:off x="5370791" y="476672"/>
            <a:ext cx="3188693" cy="523220"/>
          </a:xfrm>
          <a:prstGeom prst="rect">
            <a:avLst/>
          </a:prstGeom>
        </p:spPr>
        <p:txBody>
          <a:bodyPr wrap="none">
            <a:spAutoFit/>
          </a:bodyPr>
          <a:lstStyle/>
          <a:p>
            <a:r>
              <a:rPr lang="it-IT" sz="2800" b="1" dirty="0">
                <a:solidFill>
                  <a:srgbClr val="C00000"/>
                </a:solidFill>
              </a:rPr>
              <a:t>AMON ed ARDUINO</a:t>
            </a:r>
            <a:endParaRPr lang="it-IT" sz="2800" dirty="0">
              <a:solidFill>
                <a:srgbClr val="C00000"/>
              </a:solidFill>
            </a:endParaRPr>
          </a:p>
        </p:txBody>
      </p:sp>
    </p:spTree>
    <p:extLst>
      <p:ext uri="{BB962C8B-B14F-4D97-AF65-F5344CB8AC3E}">
        <p14:creationId xmlns:p14="http://schemas.microsoft.com/office/powerpoint/2010/main" val="3606780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763688" y="2132856"/>
            <a:ext cx="5328592" cy="2554545"/>
          </a:xfrm>
          <a:prstGeom prst="rect">
            <a:avLst/>
          </a:prstGeom>
        </p:spPr>
        <p:txBody>
          <a:bodyPr wrap="square">
            <a:spAutoFit/>
          </a:bodyPr>
          <a:lstStyle/>
          <a:p>
            <a:pPr algn="ctr"/>
            <a:r>
              <a:rPr lang="it-IT" sz="3200" b="1" dirty="0" smtClean="0"/>
              <a:t>DOMANDE DOPO</a:t>
            </a:r>
          </a:p>
          <a:p>
            <a:pPr algn="ctr"/>
            <a:r>
              <a:rPr lang="it-IT" sz="3200" b="1" dirty="0" smtClean="0"/>
              <a:t> </a:t>
            </a:r>
          </a:p>
          <a:p>
            <a:pPr algn="ctr"/>
            <a:r>
              <a:rPr lang="it-IT" sz="3200" b="1" dirty="0" smtClean="0"/>
              <a:t>la 1a</a:t>
            </a:r>
            <a:r>
              <a:rPr lang="it-IT" sz="3200" b="1" dirty="0" smtClean="0"/>
              <a:t>° GIORNATA </a:t>
            </a:r>
            <a:r>
              <a:rPr lang="it-IT" sz="3200" b="1" dirty="0" smtClean="0"/>
              <a:t> </a:t>
            </a:r>
          </a:p>
          <a:p>
            <a:pPr algn="ctr"/>
            <a:endParaRPr lang="it-IT" sz="3200" b="1" dirty="0" smtClean="0"/>
          </a:p>
          <a:p>
            <a:pPr algn="ctr"/>
            <a:r>
              <a:rPr lang="it-IT" sz="3200" b="1" dirty="0" smtClean="0"/>
              <a:t>di CORSO</a:t>
            </a:r>
            <a:r>
              <a:rPr lang="it-IT" sz="3200" b="1" dirty="0"/>
              <a:t> </a:t>
            </a:r>
            <a:r>
              <a:rPr lang="it-IT" sz="3200" b="1" dirty="0" smtClean="0"/>
              <a:t>?</a:t>
            </a:r>
            <a:endParaRPr lang="it-IT" sz="3200" b="1" dirty="0" smtClean="0"/>
          </a:p>
        </p:txBody>
      </p:sp>
      <p:sp>
        <p:nvSpPr>
          <p:cNvPr id="3" name="Rettangolo 2"/>
          <p:cNvSpPr/>
          <p:nvPr/>
        </p:nvSpPr>
        <p:spPr>
          <a:xfrm>
            <a:off x="5370791" y="476672"/>
            <a:ext cx="3188693" cy="523220"/>
          </a:xfrm>
          <a:prstGeom prst="rect">
            <a:avLst/>
          </a:prstGeom>
        </p:spPr>
        <p:txBody>
          <a:bodyPr wrap="none">
            <a:spAutoFit/>
          </a:bodyPr>
          <a:lstStyle/>
          <a:p>
            <a:r>
              <a:rPr lang="it-IT" sz="2800" b="1" dirty="0">
                <a:solidFill>
                  <a:srgbClr val="C00000"/>
                </a:solidFill>
              </a:rPr>
              <a:t>AMON ed ARDUINO</a:t>
            </a:r>
            <a:endParaRPr lang="it-IT" sz="2800" dirty="0">
              <a:solidFill>
                <a:srgbClr val="C00000"/>
              </a:solidFill>
            </a:endParaRPr>
          </a:p>
        </p:txBody>
      </p:sp>
    </p:spTree>
    <p:extLst>
      <p:ext uri="{BB962C8B-B14F-4D97-AF65-F5344CB8AC3E}">
        <p14:creationId xmlns:p14="http://schemas.microsoft.com/office/powerpoint/2010/main" val="26257153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19088" y="611396"/>
            <a:ext cx="4572000" cy="369332"/>
          </a:xfrm>
          <a:prstGeom prst="rect">
            <a:avLst/>
          </a:prstGeom>
        </p:spPr>
        <p:txBody>
          <a:bodyPr>
            <a:spAutoFit/>
          </a:bodyPr>
          <a:lstStyle/>
          <a:p>
            <a:pPr marL="0" lvl="1"/>
            <a:r>
              <a:rPr lang="it-IT" b="1" dirty="0" smtClean="0"/>
              <a:t>Un Servo con Potenziometro </a:t>
            </a:r>
            <a:endParaRPr lang="it-IT" b="1" dirty="0"/>
          </a:p>
        </p:txBody>
      </p:sp>
      <p:sp>
        <p:nvSpPr>
          <p:cNvPr id="3" name="Rettangolo 2"/>
          <p:cNvSpPr/>
          <p:nvPr/>
        </p:nvSpPr>
        <p:spPr>
          <a:xfrm>
            <a:off x="5370791" y="476672"/>
            <a:ext cx="3188693" cy="523220"/>
          </a:xfrm>
          <a:prstGeom prst="rect">
            <a:avLst/>
          </a:prstGeom>
        </p:spPr>
        <p:txBody>
          <a:bodyPr wrap="none">
            <a:spAutoFit/>
          </a:bodyPr>
          <a:lstStyle/>
          <a:p>
            <a:r>
              <a:rPr lang="it-IT" sz="2800" b="1" dirty="0">
                <a:solidFill>
                  <a:srgbClr val="C00000"/>
                </a:solidFill>
              </a:rPr>
              <a:t>AMON ed ARDUINO</a:t>
            </a:r>
            <a:endParaRPr lang="it-IT" sz="2800" dirty="0">
              <a:solidFill>
                <a:srgbClr val="C00000"/>
              </a:solidFill>
            </a:endParaRPr>
          </a:p>
        </p:txBody>
      </p:sp>
      <p:pic>
        <p:nvPicPr>
          <p:cNvPr id="3074" name="Picture 2" descr="Arduino Servo e potenziometr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2" y="1412776"/>
            <a:ext cx="5923857" cy="4689720"/>
          </a:xfrm>
          <a:prstGeom prst="rect">
            <a:avLst/>
          </a:prstGeom>
          <a:noFill/>
          <a:extLst>
            <a:ext uri="{909E8E84-426E-40DD-AFC4-6F175D3DCCD1}">
              <a14:hiddenFill xmlns:a14="http://schemas.microsoft.com/office/drawing/2010/main">
                <a:solidFill>
                  <a:srgbClr val="FFFFFF"/>
                </a:solidFill>
              </a14:hiddenFill>
            </a:ext>
          </a:extLst>
        </p:spPr>
      </p:pic>
      <p:sp>
        <p:nvSpPr>
          <p:cNvPr id="7" name="Rettangolo 6"/>
          <p:cNvSpPr/>
          <p:nvPr/>
        </p:nvSpPr>
        <p:spPr>
          <a:xfrm>
            <a:off x="4427984" y="1052736"/>
            <a:ext cx="4354077" cy="369332"/>
          </a:xfrm>
          <a:prstGeom prst="rect">
            <a:avLst/>
          </a:prstGeom>
          <a:solidFill>
            <a:schemeClr val="accent6">
              <a:lumMod val="40000"/>
              <a:lumOff val="60000"/>
            </a:schemeClr>
          </a:solidFill>
          <a:ln>
            <a:solidFill>
              <a:srgbClr val="002060"/>
            </a:solidFill>
          </a:ln>
        </p:spPr>
        <p:txBody>
          <a:bodyPr wrap="none">
            <a:spAutoFit/>
          </a:bodyPr>
          <a:lstStyle/>
          <a:p>
            <a:r>
              <a:rPr lang="it-IT" dirty="0" smtClean="0">
                <a:solidFill>
                  <a:srgbClr val="C00000"/>
                </a:solidFill>
              </a:rPr>
              <a:t>PROGRAMMA </a:t>
            </a:r>
            <a:r>
              <a:rPr lang="it-IT" dirty="0">
                <a:solidFill>
                  <a:srgbClr val="C00000"/>
                </a:solidFill>
              </a:rPr>
              <a:t>: </a:t>
            </a:r>
            <a:r>
              <a:rPr lang="it-IT" b="1" dirty="0" err="1" smtClean="0">
                <a:solidFill>
                  <a:srgbClr val="C00000"/>
                </a:solidFill>
              </a:rPr>
              <a:t>Servo_con_Potenziometro</a:t>
            </a:r>
            <a:endParaRPr lang="it-IT" b="1" dirty="0">
              <a:solidFill>
                <a:srgbClr val="C00000"/>
              </a:solidFill>
            </a:endParaRPr>
          </a:p>
        </p:txBody>
      </p:sp>
      <p:sp>
        <p:nvSpPr>
          <p:cNvPr id="4" name="Rettangolo 3"/>
          <p:cNvSpPr/>
          <p:nvPr/>
        </p:nvSpPr>
        <p:spPr>
          <a:xfrm>
            <a:off x="748219" y="6156012"/>
            <a:ext cx="7208157" cy="369332"/>
          </a:xfrm>
          <a:prstGeom prst="rect">
            <a:avLst/>
          </a:prstGeom>
        </p:spPr>
        <p:txBody>
          <a:bodyPr wrap="square">
            <a:spAutoFit/>
          </a:bodyPr>
          <a:lstStyle/>
          <a:p>
            <a:r>
              <a:rPr lang="it-IT" dirty="0"/>
              <a:t>http://www.mauroalfieri.it/elettronica/tutorial-arduino-servo-2.html</a:t>
            </a:r>
          </a:p>
        </p:txBody>
      </p:sp>
    </p:spTree>
    <p:extLst>
      <p:ext uri="{BB962C8B-B14F-4D97-AF65-F5344CB8AC3E}">
        <p14:creationId xmlns:p14="http://schemas.microsoft.com/office/powerpoint/2010/main" val="38605818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19088" y="827420"/>
            <a:ext cx="4572000" cy="369332"/>
          </a:xfrm>
          <a:prstGeom prst="rect">
            <a:avLst/>
          </a:prstGeom>
        </p:spPr>
        <p:txBody>
          <a:bodyPr>
            <a:spAutoFit/>
          </a:bodyPr>
          <a:lstStyle/>
          <a:p>
            <a:pPr marL="0" lvl="1"/>
            <a:r>
              <a:rPr lang="it-IT" b="1" dirty="0" smtClean="0"/>
              <a:t>Un Servo con Potenziometro </a:t>
            </a:r>
            <a:endParaRPr lang="it-IT" b="1" dirty="0"/>
          </a:p>
        </p:txBody>
      </p:sp>
      <p:sp>
        <p:nvSpPr>
          <p:cNvPr id="3" name="Rettangolo 2"/>
          <p:cNvSpPr/>
          <p:nvPr/>
        </p:nvSpPr>
        <p:spPr>
          <a:xfrm>
            <a:off x="5370791" y="476672"/>
            <a:ext cx="3188693" cy="523220"/>
          </a:xfrm>
          <a:prstGeom prst="rect">
            <a:avLst/>
          </a:prstGeom>
        </p:spPr>
        <p:txBody>
          <a:bodyPr wrap="none">
            <a:spAutoFit/>
          </a:bodyPr>
          <a:lstStyle/>
          <a:p>
            <a:r>
              <a:rPr lang="it-IT" sz="2800" b="1" dirty="0">
                <a:solidFill>
                  <a:srgbClr val="C00000"/>
                </a:solidFill>
              </a:rPr>
              <a:t>AMON ed ARDUINO</a:t>
            </a:r>
            <a:endParaRPr lang="it-IT" sz="2800" dirty="0">
              <a:solidFill>
                <a:srgbClr val="C00000"/>
              </a:solidFill>
            </a:endParaRPr>
          </a:p>
        </p:txBody>
      </p:sp>
      <p:sp>
        <p:nvSpPr>
          <p:cNvPr id="7" name="Rettangolo 6"/>
          <p:cNvSpPr/>
          <p:nvPr/>
        </p:nvSpPr>
        <p:spPr>
          <a:xfrm>
            <a:off x="4427984" y="1052736"/>
            <a:ext cx="4354077" cy="369332"/>
          </a:xfrm>
          <a:prstGeom prst="rect">
            <a:avLst/>
          </a:prstGeom>
          <a:solidFill>
            <a:schemeClr val="accent6">
              <a:lumMod val="40000"/>
              <a:lumOff val="60000"/>
            </a:schemeClr>
          </a:solidFill>
          <a:ln>
            <a:solidFill>
              <a:srgbClr val="002060"/>
            </a:solidFill>
          </a:ln>
        </p:spPr>
        <p:txBody>
          <a:bodyPr wrap="none">
            <a:spAutoFit/>
          </a:bodyPr>
          <a:lstStyle/>
          <a:p>
            <a:r>
              <a:rPr lang="it-IT" dirty="0" smtClean="0">
                <a:solidFill>
                  <a:srgbClr val="C00000"/>
                </a:solidFill>
              </a:rPr>
              <a:t>PROGRAMMA </a:t>
            </a:r>
            <a:r>
              <a:rPr lang="it-IT" dirty="0">
                <a:solidFill>
                  <a:srgbClr val="C00000"/>
                </a:solidFill>
              </a:rPr>
              <a:t>: </a:t>
            </a:r>
            <a:r>
              <a:rPr lang="it-IT" b="1" dirty="0" err="1" smtClean="0">
                <a:solidFill>
                  <a:srgbClr val="C00000"/>
                </a:solidFill>
              </a:rPr>
              <a:t>Servo_con_Potenziometro</a:t>
            </a:r>
            <a:endParaRPr lang="it-IT" b="1" dirty="0">
              <a:solidFill>
                <a:srgbClr val="C00000"/>
              </a:solidFill>
            </a:endParaRPr>
          </a:p>
        </p:txBody>
      </p:sp>
      <p:sp>
        <p:nvSpPr>
          <p:cNvPr id="8" name="Rettangolo 7"/>
          <p:cNvSpPr/>
          <p:nvPr/>
        </p:nvSpPr>
        <p:spPr>
          <a:xfrm>
            <a:off x="467543" y="1772816"/>
            <a:ext cx="4423545" cy="3139321"/>
          </a:xfrm>
          <a:prstGeom prst="rect">
            <a:avLst/>
          </a:prstGeom>
        </p:spPr>
        <p:txBody>
          <a:bodyPr wrap="square">
            <a:spAutoFit/>
          </a:bodyPr>
          <a:lstStyle/>
          <a:p>
            <a:pPr lvl="0" eaLnBrk="0" fontAlgn="base" hangingPunct="0">
              <a:spcBef>
                <a:spcPct val="0"/>
              </a:spcBef>
              <a:spcAft>
                <a:spcPct val="0"/>
              </a:spcAft>
            </a:pPr>
            <a:r>
              <a:rPr lang="it-IT" altLang="it-IT" b="1" dirty="0">
                <a:latin typeface="Arial Unicode MS" pitchFamily="34" charset="-128"/>
              </a:rPr>
              <a:t>#include &lt;</a:t>
            </a:r>
            <a:r>
              <a:rPr lang="it-IT" altLang="it-IT" b="1" dirty="0" err="1">
                <a:latin typeface="Arial Unicode MS" pitchFamily="34" charset="-128"/>
              </a:rPr>
              <a:t>Servo.h</a:t>
            </a:r>
            <a:r>
              <a:rPr lang="it-IT" altLang="it-IT" b="1" dirty="0">
                <a:latin typeface="Arial Unicode MS" pitchFamily="34" charset="-128"/>
              </a:rPr>
              <a:t>&gt; </a:t>
            </a:r>
          </a:p>
          <a:p>
            <a:pPr lvl="0" eaLnBrk="0" fontAlgn="base" hangingPunct="0">
              <a:spcBef>
                <a:spcPct val="0"/>
              </a:spcBef>
              <a:spcAft>
                <a:spcPct val="0"/>
              </a:spcAft>
            </a:pPr>
            <a:endParaRPr lang="it-IT" altLang="it-IT" b="1" dirty="0" smtClean="0">
              <a:latin typeface="Arial Unicode MS" pitchFamily="34" charset="-128"/>
            </a:endParaRPr>
          </a:p>
          <a:p>
            <a:pPr lvl="0" eaLnBrk="0" fontAlgn="base" hangingPunct="0">
              <a:spcBef>
                <a:spcPct val="0"/>
              </a:spcBef>
              <a:spcAft>
                <a:spcPct val="0"/>
              </a:spcAft>
            </a:pPr>
            <a:r>
              <a:rPr lang="it-IT" altLang="it-IT" b="1" dirty="0" smtClean="0">
                <a:latin typeface="Arial Unicode MS" pitchFamily="34" charset="-128"/>
              </a:rPr>
              <a:t>Servo </a:t>
            </a:r>
            <a:r>
              <a:rPr lang="it-IT" altLang="it-IT" b="1" dirty="0" err="1">
                <a:latin typeface="Arial Unicode MS" pitchFamily="34" charset="-128"/>
              </a:rPr>
              <a:t>myservo</a:t>
            </a:r>
            <a:r>
              <a:rPr lang="it-IT" altLang="it-IT" b="1" dirty="0">
                <a:latin typeface="Arial Unicode MS" pitchFamily="34" charset="-128"/>
              </a:rPr>
              <a:t>;  // create servo </a:t>
            </a:r>
            <a:r>
              <a:rPr lang="it-IT" altLang="it-IT" b="1" dirty="0" err="1">
                <a:latin typeface="Arial Unicode MS" pitchFamily="34" charset="-128"/>
              </a:rPr>
              <a:t>object</a:t>
            </a:r>
            <a:endParaRPr lang="it-IT" altLang="it-IT" b="1" dirty="0">
              <a:latin typeface="Arial Unicode MS" pitchFamily="34" charset="-128"/>
            </a:endParaRPr>
          </a:p>
          <a:p>
            <a:pPr lvl="0" eaLnBrk="0" fontAlgn="base" hangingPunct="0">
              <a:spcBef>
                <a:spcPct val="0"/>
              </a:spcBef>
              <a:spcAft>
                <a:spcPct val="0"/>
              </a:spcAft>
            </a:pPr>
            <a:r>
              <a:rPr lang="it-IT" altLang="it-IT" b="1" dirty="0">
                <a:latin typeface="Arial Unicode MS" pitchFamily="34" charset="-128"/>
              </a:rPr>
              <a:t> </a:t>
            </a:r>
          </a:p>
          <a:p>
            <a:pPr lvl="0" eaLnBrk="0" fontAlgn="base" hangingPunct="0">
              <a:spcBef>
                <a:spcPct val="0"/>
              </a:spcBef>
              <a:spcAft>
                <a:spcPct val="0"/>
              </a:spcAft>
            </a:pPr>
            <a:r>
              <a:rPr lang="it-IT" altLang="it-IT" b="1" dirty="0" err="1">
                <a:latin typeface="Arial Unicode MS" pitchFamily="34" charset="-128"/>
              </a:rPr>
              <a:t>int</a:t>
            </a:r>
            <a:r>
              <a:rPr lang="it-IT" altLang="it-IT" b="1" dirty="0">
                <a:latin typeface="Arial Unicode MS" pitchFamily="34" charset="-128"/>
              </a:rPr>
              <a:t> </a:t>
            </a:r>
            <a:r>
              <a:rPr lang="it-IT" altLang="it-IT" b="1" dirty="0" err="1">
                <a:latin typeface="Arial Unicode MS" pitchFamily="34" charset="-128"/>
              </a:rPr>
              <a:t>potpin</a:t>
            </a:r>
            <a:r>
              <a:rPr lang="it-IT" altLang="it-IT" b="1" dirty="0">
                <a:latin typeface="Arial Unicode MS" pitchFamily="34" charset="-128"/>
              </a:rPr>
              <a:t> = 0;</a:t>
            </a:r>
          </a:p>
          <a:p>
            <a:pPr lvl="0" eaLnBrk="0" fontAlgn="base" hangingPunct="0">
              <a:spcBef>
                <a:spcPct val="0"/>
              </a:spcBef>
              <a:spcAft>
                <a:spcPct val="0"/>
              </a:spcAft>
            </a:pPr>
            <a:r>
              <a:rPr lang="it-IT" altLang="it-IT" b="1" dirty="0" err="1">
                <a:latin typeface="Arial Unicode MS" pitchFamily="34" charset="-128"/>
              </a:rPr>
              <a:t>int</a:t>
            </a:r>
            <a:r>
              <a:rPr lang="it-IT" altLang="it-IT" b="1" dirty="0">
                <a:latin typeface="Arial Unicode MS" pitchFamily="34" charset="-128"/>
              </a:rPr>
              <a:t> val;</a:t>
            </a:r>
          </a:p>
          <a:p>
            <a:pPr lvl="0" eaLnBrk="0" fontAlgn="base" hangingPunct="0">
              <a:spcBef>
                <a:spcPct val="0"/>
              </a:spcBef>
              <a:spcAft>
                <a:spcPct val="0"/>
              </a:spcAft>
            </a:pPr>
            <a:r>
              <a:rPr lang="it-IT" altLang="it-IT" b="1" dirty="0">
                <a:latin typeface="Arial Unicode MS" pitchFamily="34" charset="-128"/>
              </a:rPr>
              <a:t> </a:t>
            </a:r>
          </a:p>
          <a:p>
            <a:pPr lvl="0" eaLnBrk="0" fontAlgn="base" hangingPunct="0">
              <a:spcBef>
                <a:spcPct val="0"/>
              </a:spcBef>
              <a:spcAft>
                <a:spcPct val="0"/>
              </a:spcAft>
            </a:pPr>
            <a:r>
              <a:rPr lang="it-IT" altLang="it-IT" b="1" dirty="0" err="1">
                <a:latin typeface="Arial Unicode MS" pitchFamily="34" charset="-128"/>
              </a:rPr>
              <a:t>void</a:t>
            </a:r>
            <a:r>
              <a:rPr lang="it-IT" altLang="it-IT" b="1" dirty="0">
                <a:latin typeface="Arial Unicode MS" pitchFamily="34" charset="-128"/>
              </a:rPr>
              <a:t> setup()</a:t>
            </a:r>
          </a:p>
          <a:p>
            <a:pPr lvl="0" eaLnBrk="0" fontAlgn="base" hangingPunct="0">
              <a:spcBef>
                <a:spcPct val="0"/>
              </a:spcBef>
              <a:spcAft>
                <a:spcPct val="0"/>
              </a:spcAft>
            </a:pPr>
            <a:r>
              <a:rPr lang="it-IT" altLang="it-IT" b="1" dirty="0">
                <a:latin typeface="Arial Unicode MS" pitchFamily="34" charset="-128"/>
              </a:rPr>
              <a:t>{</a:t>
            </a:r>
          </a:p>
          <a:p>
            <a:pPr lvl="0" eaLnBrk="0" fontAlgn="base" hangingPunct="0">
              <a:spcBef>
                <a:spcPct val="0"/>
              </a:spcBef>
              <a:spcAft>
                <a:spcPct val="0"/>
              </a:spcAft>
            </a:pPr>
            <a:r>
              <a:rPr lang="it-IT" altLang="it-IT" b="1" dirty="0">
                <a:latin typeface="Arial Unicode MS" pitchFamily="34" charset="-128"/>
              </a:rPr>
              <a:t>  </a:t>
            </a:r>
            <a:r>
              <a:rPr lang="it-IT" altLang="it-IT" b="1" dirty="0" err="1">
                <a:latin typeface="Arial Unicode MS" pitchFamily="34" charset="-128"/>
              </a:rPr>
              <a:t>myservo.attach</a:t>
            </a:r>
            <a:r>
              <a:rPr lang="it-IT" altLang="it-IT" b="1" dirty="0">
                <a:latin typeface="Arial Unicode MS" pitchFamily="34" charset="-128"/>
              </a:rPr>
              <a:t>(9);</a:t>
            </a:r>
          </a:p>
          <a:p>
            <a:pPr lvl="0" eaLnBrk="0" fontAlgn="base" hangingPunct="0">
              <a:spcBef>
                <a:spcPct val="0"/>
              </a:spcBef>
              <a:spcAft>
                <a:spcPct val="0"/>
              </a:spcAft>
            </a:pPr>
            <a:r>
              <a:rPr lang="it-IT" altLang="it-IT" b="1" dirty="0" smtClean="0">
                <a:latin typeface="Arial Unicode MS" pitchFamily="34" charset="-128"/>
              </a:rPr>
              <a:t>}</a:t>
            </a:r>
            <a:endParaRPr lang="it-IT" altLang="it-IT" b="1" dirty="0">
              <a:latin typeface="Arial Unicode MS" pitchFamily="34" charset="-128"/>
            </a:endParaRPr>
          </a:p>
        </p:txBody>
      </p:sp>
      <p:sp>
        <p:nvSpPr>
          <p:cNvPr id="4" name="Rettangolo 3"/>
          <p:cNvSpPr/>
          <p:nvPr/>
        </p:nvSpPr>
        <p:spPr>
          <a:xfrm>
            <a:off x="319087" y="5408056"/>
            <a:ext cx="8462973" cy="1477328"/>
          </a:xfrm>
          <a:prstGeom prst="rect">
            <a:avLst/>
          </a:prstGeom>
        </p:spPr>
        <p:txBody>
          <a:bodyPr wrap="square">
            <a:spAutoFit/>
          </a:bodyPr>
          <a:lstStyle/>
          <a:p>
            <a:r>
              <a:rPr lang="it-IT" i="1" dirty="0" smtClean="0"/>
              <a:t>Delay(15) : </a:t>
            </a:r>
            <a:r>
              <a:rPr lang="it-IT" i="1" dirty="0"/>
              <a:t>imposta un ritardo di 15 millesimi di secondo per ogni ciclo del for, rallenta la rotazione inviando al servo uno spostamento di un grado ogni 15 millesimi di secondo, impiegherai 2,7 secondi per compiere il movimento completo da 0° a 180° (180 x 15 = 2700/1000 = 2,7 sec);</a:t>
            </a:r>
            <a:br>
              <a:rPr lang="it-IT" i="1" dirty="0"/>
            </a:br>
            <a:endParaRPr lang="it-IT" i="1" dirty="0"/>
          </a:p>
        </p:txBody>
      </p:sp>
      <p:sp>
        <p:nvSpPr>
          <p:cNvPr id="9" name="Rettangolo 8"/>
          <p:cNvSpPr/>
          <p:nvPr/>
        </p:nvSpPr>
        <p:spPr>
          <a:xfrm>
            <a:off x="5148064" y="1495817"/>
            <a:ext cx="3888432" cy="3416320"/>
          </a:xfrm>
          <a:prstGeom prst="rect">
            <a:avLst/>
          </a:prstGeom>
        </p:spPr>
        <p:txBody>
          <a:bodyPr wrap="square">
            <a:spAutoFit/>
          </a:bodyPr>
          <a:lstStyle/>
          <a:p>
            <a:pPr lvl="0" eaLnBrk="0" fontAlgn="base" hangingPunct="0">
              <a:spcBef>
                <a:spcPct val="0"/>
              </a:spcBef>
              <a:spcAft>
                <a:spcPct val="0"/>
              </a:spcAft>
            </a:pPr>
            <a:r>
              <a:rPr lang="it-IT" altLang="it-IT" b="1" dirty="0" smtClean="0">
                <a:latin typeface="Arial Unicode MS" pitchFamily="34" charset="-128"/>
              </a:rPr>
              <a:t> </a:t>
            </a:r>
            <a:endParaRPr lang="it-IT" altLang="it-IT" b="1" dirty="0">
              <a:latin typeface="Arial Unicode MS" pitchFamily="34" charset="-128"/>
            </a:endParaRPr>
          </a:p>
          <a:p>
            <a:pPr lvl="0" eaLnBrk="0" fontAlgn="base" hangingPunct="0">
              <a:spcBef>
                <a:spcPct val="0"/>
              </a:spcBef>
              <a:spcAft>
                <a:spcPct val="0"/>
              </a:spcAft>
            </a:pPr>
            <a:r>
              <a:rPr lang="it-IT" altLang="it-IT" b="1" dirty="0" err="1">
                <a:latin typeface="Arial Unicode MS" pitchFamily="34" charset="-128"/>
              </a:rPr>
              <a:t>void</a:t>
            </a:r>
            <a:r>
              <a:rPr lang="it-IT" altLang="it-IT" b="1" dirty="0">
                <a:latin typeface="Arial Unicode MS" pitchFamily="34" charset="-128"/>
              </a:rPr>
              <a:t> </a:t>
            </a:r>
            <a:r>
              <a:rPr lang="it-IT" altLang="it-IT" b="1" dirty="0" err="1">
                <a:latin typeface="Arial Unicode MS" pitchFamily="34" charset="-128"/>
              </a:rPr>
              <a:t>loop</a:t>
            </a:r>
            <a:r>
              <a:rPr lang="it-IT" altLang="it-IT" b="1" dirty="0">
                <a:latin typeface="Arial Unicode MS" pitchFamily="34" charset="-128"/>
              </a:rPr>
              <a:t>()</a:t>
            </a:r>
          </a:p>
          <a:p>
            <a:pPr lvl="0" eaLnBrk="0" fontAlgn="base" hangingPunct="0">
              <a:spcBef>
                <a:spcPct val="0"/>
              </a:spcBef>
              <a:spcAft>
                <a:spcPct val="0"/>
              </a:spcAft>
            </a:pPr>
            <a:r>
              <a:rPr lang="it-IT" altLang="it-IT" b="1" dirty="0">
                <a:latin typeface="Arial Unicode MS" pitchFamily="34" charset="-128"/>
              </a:rPr>
              <a:t>{</a:t>
            </a:r>
          </a:p>
          <a:p>
            <a:pPr lvl="0" eaLnBrk="0" fontAlgn="base" hangingPunct="0">
              <a:spcBef>
                <a:spcPct val="0"/>
              </a:spcBef>
              <a:spcAft>
                <a:spcPct val="0"/>
              </a:spcAft>
            </a:pPr>
            <a:r>
              <a:rPr lang="it-IT" altLang="it-IT" b="1" dirty="0">
                <a:latin typeface="Arial Unicode MS" pitchFamily="34" charset="-128"/>
              </a:rPr>
              <a:t>  val = </a:t>
            </a:r>
            <a:r>
              <a:rPr lang="it-IT" altLang="it-IT" b="1" dirty="0" err="1">
                <a:latin typeface="Arial Unicode MS" pitchFamily="34" charset="-128"/>
              </a:rPr>
              <a:t>analogRead</a:t>
            </a:r>
            <a:r>
              <a:rPr lang="it-IT" altLang="it-IT" b="1" dirty="0">
                <a:latin typeface="Arial Unicode MS" pitchFamily="34" charset="-128"/>
              </a:rPr>
              <a:t>(</a:t>
            </a:r>
            <a:r>
              <a:rPr lang="it-IT" altLang="it-IT" b="1" dirty="0" err="1">
                <a:latin typeface="Arial Unicode MS" pitchFamily="34" charset="-128"/>
              </a:rPr>
              <a:t>potpin</a:t>
            </a:r>
            <a:r>
              <a:rPr lang="it-IT" altLang="it-IT" b="1" dirty="0" smtClean="0">
                <a:latin typeface="Arial Unicode MS" pitchFamily="34" charset="-128"/>
              </a:rPr>
              <a:t>);</a:t>
            </a:r>
          </a:p>
          <a:p>
            <a:pPr lvl="0" eaLnBrk="0" fontAlgn="base" hangingPunct="0">
              <a:spcBef>
                <a:spcPct val="0"/>
              </a:spcBef>
              <a:spcAft>
                <a:spcPct val="0"/>
              </a:spcAft>
            </a:pPr>
            <a:endParaRPr lang="it-IT" altLang="it-IT" b="1" dirty="0">
              <a:latin typeface="Arial Unicode MS" pitchFamily="34" charset="-128"/>
            </a:endParaRPr>
          </a:p>
          <a:p>
            <a:pPr lvl="0" eaLnBrk="0" fontAlgn="base" hangingPunct="0">
              <a:spcBef>
                <a:spcPct val="0"/>
              </a:spcBef>
              <a:spcAft>
                <a:spcPct val="0"/>
              </a:spcAft>
            </a:pPr>
            <a:r>
              <a:rPr lang="it-IT" altLang="it-IT" b="1" dirty="0">
                <a:latin typeface="Arial Unicode MS" pitchFamily="34" charset="-128"/>
              </a:rPr>
              <a:t>  val = </a:t>
            </a:r>
            <a:r>
              <a:rPr lang="it-IT" altLang="it-IT" b="1" dirty="0" err="1">
                <a:latin typeface="Arial Unicode MS" pitchFamily="34" charset="-128"/>
              </a:rPr>
              <a:t>map</a:t>
            </a:r>
            <a:r>
              <a:rPr lang="it-IT" altLang="it-IT" b="1" dirty="0">
                <a:latin typeface="Arial Unicode MS" pitchFamily="34" charset="-128"/>
              </a:rPr>
              <a:t>(val, 0, 1023, 0, 179</a:t>
            </a:r>
            <a:r>
              <a:rPr lang="it-IT" altLang="it-IT" b="1" dirty="0" smtClean="0">
                <a:latin typeface="Arial Unicode MS" pitchFamily="34" charset="-128"/>
              </a:rPr>
              <a:t>);</a:t>
            </a:r>
          </a:p>
          <a:p>
            <a:pPr lvl="0" eaLnBrk="0" fontAlgn="base" hangingPunct="0">
              <a:spcBef>
                <a:spcPct val="0"/>
              </a:spcBef>
              <a:spcAft>
                <a:spcPct val="0"/>
              </a:spcAft>
            </a:pPr>
            <a:endParaRPr lang="it-IT" altLang="it-IT" b="1" dirty="0">
              <a:latin typeface="Arial Unicode MS" pitchFamily="34" charset="-128"/>
            </a:endParaRPr>
          </a:p>
          <a:p>
            <a:pPr lvl="0" eaLnBrk="0" fontAlgn="base" hangingPunct="0">
              <a:spcBef>
                <a:spcPct val="0"/>
              </a:spcBef>
              <a:spcAft>
                <a:spcPct val="0"/>
              </a:spcAft>
            </a:pPr>
            <a:r>
              <a:rPr lang="it-IT" altLang="it-IT" b="1" dirty="0">
                <a:latin typeface="Arial Unicode MS" pitchFamily="34" charset="-128"/>
              </a:rPr>
              <a:t>  </a:t>
            </a:r>
            <a:r>
              <a:rPr lang="it-IT" altLang="it-IT" b="1" dirty="0" err="1">
                <a:latin typeface="Arial Unicode MS" pitchFamily="34" charset="-128"/>
              </a:rPr>
              <a:t>myservo.write</a:t>
            </a:r>
            <a:r>
              <a:rPr lang="it-IT" altLang="it-IT" b="1" dirty="0">
                <a:latin typeface="Arial Unicode MS" pitchFamily="34" charset="-128"/>
              </a:rPr>
              <a:t>(val</a:t>
            </a:r>
            <a:r>
              <a:rPr lang="it-IT" altLang="it-IT" b="1" dirty="0" smtClean="0">
                <a:latin typeface="Arial Unicode MS" pitchFamily="34" charset="-128"/>
              </a:rPr>
              <a:t>);</a:t>
            </a:r>
          </a:p>
          <a:p>
            <a:pPr lvl="0" eaLnBrk="0" fontAlgn="base" hangingPunct="0">
              <a:spcBef>
                <a:spcPct val="0"/>
              </a:spcBef>
              <a:spcAft>
                <a:spcPct val="0"/>
              </a:spcAft>
            </a:pPr>
            <a:endParaRPr lang="it-IT" altLang="it-IT" b="1" dirty="0">
              <a:latin typeface="Arial Unicode MS" pitchFamily="34" charset="-128"/>
            </a:endParaRPr>
          </a:p>
          <a:p>
            <a:pPr lvl="0" eaLnBrk="0" fontAlgn="base" hangingPunct="0">
              <a:spcBef>
                <a:spcPct val="0"/>
              </a:spcBef>
              <a:spcAft>
                <a:spcPct val="0"/>
              </a:spcAft>
            </a:pPr>
            <a:r>
              <a:rPr lang="it-IT" altLang="it-IT" b="1" dirty="0">
                <a:latin typeface="Arial Unicode MS" pitchFamily="34" charset="-128"/>
              </a:rPr>
              <a:t>  delay(15</a:t>
            </a:r>
            <a:r>
              <a:rPr lang="it-IT" altLang="it-IT" b="1" dirty="0" smtClean="0">
                <a:latin typeface="Arial Unicode MS" pitchFamily="34" charset="-128"/>
              </a:rPr>
              <a:t>);</a:t>
            </a:r>
          </a:p>
          <a:p>
            <a:pPr lvl="0" eaLnBrk="0" fontAlgn="base" hangingPunct="0">
              <a:spcBef>
                <a:spcPct val="0"/>
              </a:spcBef>
              <a:spcAft>
                <a:spcPct val="0"/>
              </a:spcAft>
            </a:pPr>
            <a:endParaRPr lang="it-IT" altLang="it-IT" b="1" dirty="0">
              <a:latin typeface="Arial Unicode MS" pitchFamily="34" charset="-128"/>
            </a:endParaRPr>
          </a:p>
          <a:p>
            <a:pPr lvl="0" eaLnBrk="0" fontAlgn="base" hangingPunct="0">
              <a:spcBef>
                <a:spcPct val="0"/>
              </a:spcBef>
              <a:spcAft>
                <a:spcPct val="0"/>
              </a:spcAft>
            </a:pPr>
            <a:r>
              <a:rPr lang="it-IT" altLang="it-IT" b="1" dirty="0">
                <a:latin typeface="Arial Unicode MS" pitchFamily="34" charset="-128"/>
              </a:rPr>
              <a:t>} </a:t>
            </a:r>
            <a:endParaRPr lang="it-IT" altLang="it-IT" dirty="0">
              <a:latin typeface="Arial" pitchFamily="34" charset="0"/>
            </a:endParaRPr>
          </a:p>
        </p:txBody>
      </p:sp>
    </p:spTree>
    <p:extLst>
      <p:ext uri="{BB962C8B-B14F-4D97-AF65-F5344CB8AC3E}">
        <p14:creationId xmlns:p14="http://schemas.microsoft.com/office/powerpoint/2010/main" val="14180658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5578" y="661338"/>
            <a:ext cx="6765924" cy="55710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ttangolo 1"/>
          <p:cNvSpPr/>
          <p:nvPr/>
        </p:nvSpPr>
        <p:spPr>
          <a:xfrm>
            <a:off x="5219178" y="6385631"/>
            <a:ext cx="3491918" cy="369332"/>
          </a:xfrm>
          <a:prstGeom prst="rect">
            <a:avLst/>
          </a:prstGeom>
        </p:spPr>
        <p:txBody>
          <a:bodyPr wrap="none">
            <a:spAutoFit/>
          </a:bodyPr>
          <a:lstStyle/>
          <a:p>
            <a:r>
              <a:rPr lang="it-IT" i="1" dirty="0"/>
              <a:t>http://www.eacocon.it/wp/?p=214</a:t>
            </a:r>
          </a:p>
        </p:txBody>
      </p:sp>
      <p:sp>
        <p:nvSpPr>
          <p:cNvPr id="4" name="Rettangolo 3"/>
          <p:cNvSpPr/>
          <p:nvPr/>
        </p:nvSpPr>
        <p:spPr>
          <a:xfrm>
            <a:off x="319088" y="292006"/>
            <a:ext cx="4572000" cy="369332"/>
          </a:xfrm>
          <a:prstGeom prst="rect">
            <a:avLst/>
          </a:prstGeom>
        </p:spPr>
        <p:txBody>
          <a:bodyPr>
            <a:spAutoFit/>
          </a:bodyPr>
          <a:lstStyle/>
          <a:p>
            <a:pPr marL="0" lvl="1"/>
            <a:r>
              <a:rPr lang="it-IT" b="1" dirty="0" smtClean="0"/>
              <a:t>Un Servo con Potenziometro (TIPO A) </a:t>
            </a:r>
            <a:endParaRPr lang="it-IT" b="1" dirty="0"/>
          </a:p>
        </p:txBody>
      </p:sp>
      <p:sp>
        <p:nvSpPr>
          <p:cNvPr id="5" name="Rettangolo 4"/>
          <p:cNvSpPr/>
          <p:nvPr/>
        </p:nvSpPr>
        <p:spPr>
          <a:xfrm>
            <a:off x="5370791" y="476672"/>
            <a:ext cx="3188693" cy="523220"/>
          </a:xfrm>
          <a:prstGeom prst="rect">
            <a:avLst/>
          </a:prstGeom>
        </p:spPr>
        <p:txBody>
          <a:bodyPr wrap="none">
            <a:spAutoFit/>
          </a:bodyPr>
          <a:lstStyle/>
          <a:p>
            <a:r>
              <a:rPr lang="it-IT" sz="2800" b="1" dirty="0">
                <a:solidFill>
                  <a:srgbClr val="C00000"/>
                </a:solidFill>
              </a:rPr>
              <a:t>AMON ed ARDUINO</a:t>
            </a:r>
            <a:endParaRPr lang="it-IT" sz="2800" dirty="0">
              <a:solidFill>
                <a:srgbClr val="C00000"/>
              </a:solidFill>
            </a:endParaRPr>
          </a:p>
        </p:txBody>
      </p:sp>
      <p:sp>
        <p:nvSpPr>
          <p:cNvPr id="6" name="CasellaDiTesto 5"/>
          <p:cNvSpPr txBox="1"/>
          <p:nvPr/>
        </p:nvSpPr>
        <p:spPr>
          <a:xfrm>
            <a:off x="611560" y="6021288"/>
            <a:ext cx="5998245" cy="369332"/>
          </a:xfrm>
          <a:prstGeom prst="rect">
            <a:avLst/>
          </a:prstGeom>
          <a:noFill/>
        </p:spPr>
        <p:txBody>
          <a:bodyPr wrap="none" rtlCol="0">
            <a:spAutoFit/>
          </a:bodyPr>
          <a:lstStyle/>
          <a:p>
            <a:r>
              <a:rPr lang="it-IT" dirty="0" smtClean="0"/>
              <a:t>IL DUE PULSANTI SETTANO l’ ANGOLO di  MOVIMENTO in * e -</a:t>
            </a:r>
            <a:endParaRPr lang="it-IT" dirty="0"/>
          </a:p>
        </p:txBody>
      </p:sp>
      <p:cxnSp>
        <p:nvCxnSpPr>
          <p:cNvPr id="8" name="Connettore 2 7"/>
          <p:cNvCxnSpPr/>
          <p:nvPr/>
        </p:nvCxnSpPr>
        <p:spPr>
          <a:xfrm flipV="1">
            <a:off x="1187624" y="5085184"/>
            <a:ext cx="1728192" cy="9361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Connettore 2 9"/>
          <p:cNvCxnSpPr/>
          <p:nvPr/>
        </p:nvCxnSpPr>
        <p:spPr>
          <a:xfrm flipV="1">
            <a:off x="1547664" y="5085184"/>
            <a:ext cx="2592288" cy="9361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13826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319088" y="800700"/>
            <a:ext cx="4684960" cy="5909310"/>
          </a:xfrm>
          <a:prstGeom prst="rect">
            <a:avLst/>
          </a:prstGeom>
        </p:spPr>
        <p:txBody>
          <a:bodyPr wrap="square">
            <a:spAutoFit/>
          </a:bodyPr>
          <a:lstStyle/>
          <a:p>
            <a:pPr lvl="0" fontAlgn="base">
              <a:spcBef>
                <a:spcPct val="0"/>
              </a:spcBef>
              <a:spcAft>
                <a:spcPct val="0"/>
              </a:spcAft>
            </a:pPr>
            <a:r>
              <a:rPr lang="it-IT" altLang="it-IT" b="1" dirty="0">
                <a:latin typeface="Arial Unicode MS" pitchFamily="34" charset="-128"/>
              </a:rPr>
              <a:t>#include &lt;</a:t>
            </a:r>
            <a:r>
              <a:rPr lang="it-IT" altLang="it-IT" b="1" dirty="0" err="1">
                <a:latin typeface="Arial Unicode MS" pitchFamily="34" charset="-128"/>
              </a:rPr>
              <a:t>Servo.h</a:t>
            </a:r>
            <a:r>
              <a:rPr lang="it-IT" altLang="it-IT" b="1" dirty="0">
                <a:latin typeface="Arial Unicode MS" pitchFamily="34" charset="-128"/>
              </a:rPr>
              <a:t>&gt;</a:t>
            </a:r>
          </a:p>
          <a:p>
            <a:pPr lvl="0" eaLnBrk="0" fontAlgn="base" hangingPunct="0">
              <a:spcBef>
                <a:spcPct val="0"/>
              </a:spcBef>
              <a:spcAft>
                <a:spcPct val="0"/>
              </a:spcAft>
            </a:pPr>
            <a:r>
              <a:rPr lang="it-IT" altLang="it-IT" dirty="0">
                <a:latin typeface="Arial Unicode MS" pitchFamily="34" charset="-128"/>
              </a:rPr>
              <a:t> </a:t>
            </a:r>
            <a:r>
              <a:rPr lang="it-IT" altLang="it-IT" dirty="0" err="1" smtClean="0">
                <a:latin typeface="Arial Unicode MS" pitchFamily="34" charset="-128"/>
              </a:rPr>
              <a:t>const</a:t>
            </a:r>
            <a:r>
              <a:rPr lang="it-IT" altLang="it-IT" dirty="0" smtClean="0">
                <a:latin typeface="Arial Unicode MS" pitchFamily="34" charset="-128"/>
              </a:rPr>
              <a:t> </a:t>
            </a:r>
            <a:r>
              <a:rPr lang="it-IT" altLang="it-IT" dirty="0" err="1">
                <a:latin typeface="Arial Unicode MS" pitchFamily="34" charset="-128"/>
              </a:rPr>
              <a:t>int</a:t>
            </a:r>
            <a:r>
              <a:rPr lang="it-IT" altLang="it-IT" dirty="0">
                <a:latin typeface="Arial Unicode MS" pitchFamily="34" charset="-128"/>
              </a:rPr>
              <a:t>  </a:t>
            </a:r>
            <a:r>
              <a:rPr lang="it-IT" altLang="it-IT" dirty="0" err="1">
                <a:latin typeface="Arial Unicode MS" pitchFamily="34" charset="-128"/>
              </a:rPr>
              <a:t>incSwitch</a:t>
            </a:r>
            <a:r>
              <a:rPr lang="it-IT" altLang="it-IT" dirty="0">
                <a:latin typeface="Arial Unicode MS" pitchFamily="34" charset="-128"/>
              </a:rPr>
              <a:t> = 3;</a:t>
            </a:r>
          </a:p>
          <a:p>
            <a:pPr lvl="0" eaLnBrk="0" fontAlgn="base" hangingPunct="0">
              <a:spcBef>
                <a:spcPct val="0"/>
              </a:spcBef>
              <a:spcAft>
                <a:spcPct val="0"/>
              </a:spcAft>
            </a:pPr>
            <a:r>
              <a:rPr lang="it-IT" altLang="it-IT" dirty="0" err="1">
                <a:latin typeface="Arial Unicode MS" pitchFamily="34" charset="-128"/>
              </a:rPr>
              <a:t>const</a:t>
            </a:r>
            <a:r>
              <a:rPr lang="it-IT" altLang="it-IT" dirty="0">
                <a:latin typeface="Arial Unicode MS" pitchFamily="34" charset="-128"/>
              </a:rPr>
              <a:t> </a:t>
            </a:r>
            <a:r>
              <a:rPr lang="it-IT" altLang="it-IT" dirty="0" err="1">
                <a:latin typeface="Arial Unicode MS" pitchFamily="34" charset="-128"/>
              </a:rPr>
              <a:t>int</a:t>
            </a:r>
            <a:r>
              <a:rPr lang="it-IT" altLang="it-IT" dirty="0">
                <a:latin typeface="Arial Unicode MS" pitchFamily="34" charset="-128"/>
              </a:rPr>
              <a:t>  </a:t>
            </a:r>
            <a:r>
              <a:rPr lang="it-IT" altLang="it-IT" dirty="0" err="1">
                <a:latin typeface="Arial Unicode MS" pitchFamily="34" charset="-128"/>
              </a:rPr>
              <a:t>decSwitch</a:t>
            </a:r>
            <a:r>
              <a:rPr lang="it-IT" altLang="it-IT" dirty="0">
                <a:latin typeface="Arial Unicode MS" pitchFamily="34" charset="-128"/>
              </a:rPr>
              <a:t> = 2;</a:t>
            </a:r>
          </a:p>
          <a:p>
            <a:pPr lvl="0" eaLnBrk="0" fontAlgn="base" hangingPunct="0">
              <a:spcBef>
                <a:spcPct val="0"/>
              </a:spcBef>
              <a:spcAft>
                <a:spcPct val="0"/>
              </a:spcAft>
            </a:pPr>
            <a:r>
              <a:rPr lang="it-IT" altLang="it-IT" dirty="0" err="1">
                <a:latin typeface="Arial Unicode MS" pitchFamily="34" charset="-128"/>
              </a:rPr>
              <a:t>const</a:t>
            </a:r>
            <a:r>
              <a:rPr lang="it-IT" altLang="it-IT" dirty="0">
                <a:latin typeface="Arial Unicode MS" pitchFamily="34" charset="-128"/>
              </a:rPr>
              <a:t> </a:t>
            </a:r>
            <a:r>
              <a:rPr lang="it-IT" altLang="it-IT" dirty="0" err="1">
                <a:latin typeface="Arial Unicode MS" pitchFamily="34" charset="-128"/>
              </a:rPr>
              <a:t>int</a:t>
            </a:r>
            <a:r>
              <a:rPr lang="it-IT" altLang="it-IT" dirty="0">
                <a:latin typeface="Arial Unicode MS" pitchFamily="34" charset="-128"/>
              </a:rPr>
              <a:t>  </a:t>
            </a:r>
            <a:r>
              <a:rPr lang="it-IT" altLang="it-IT" dirty="0" err="1">
                <a:latin typeface="Arial Unicode MS" pitchFamily="34" charset="-128"/>
              </a:rPr>
              <a:t>servoPin</a:t>
            </a:r>
            <a:r>
              <a:rPr lang="it-IT" altLang="it-IT" dirty="0">
                <a:latin typeface="Arial Unicode MS" pitchFamily="34" charset="-128"/>
              </a:rPr>
              <a:t> = 9;</a:t>
            </a:r>
          </a:p>
          <a:p>
            <a:pPr lvl="0" eaLnBrk="0" fontAlgn="base" hangingPunct="0">
              <a:spcBef>
                <a:spcPct val="0"/>
              </a:spcBef>
              <a:spcAft>
                <a:spcPct val="0"/>
              </a:spcAft>
            </a:pPr>
            <a:r>
              <a:rPr lang="it-IT" altLang="it-IT" dirty="0" err="1">
                <a:latin typeface="Arial Unicode MS" pitchFamily="34" charset="-128"/>
              </a:rPr>
              <a:t>const</a:t>
            </a:r>
            <a:r>
              <a:rPr lang="it-IT" altLang="it-IT" dirty="0">
                <a:latin typeface="Arial Unicode MS" pitchFamily="34" charset="-128"/>
              </a:rPr>
              <a:t> </a:t>
            </a:r>
            <a:r>
              <a:rPr lang="it-IT" altLang="it-IT" dirty="0" err="1">
                <a:latin typeface="Arial Unicode MS" pitchFamily="34" charset="-128"/>
              </a:rPr>
              <a:t>int</a:t>
            </a:r>
            <a:r>
              <a:rPr lang="it-IT" altLang="it-IT" dirty="0">
                <a:latin typeface="Arial Unicode MS" pitchFamily="34" charset="-128"/>
              </a:rPr>
              <a:t> </a:t>
            </a:r>
            <a:r>
              <a:rPr lang="it-IT" altLang="it-IT" dirty="0" smtClean="0">
                <a:latin typeface="Arial Unicode MS" pitchFamily="34" charset="-128"/>
              </a:rPr>
              <a:t> </a:t>
            </a:r>
            <a:r>
              <a:rPr lang="it-IT" altLang="it-IT" dirty="0" err="1" smtClean="0">
                <a:latin typeface="Arial Unicode MS" pitchFamily="34" charset="-128"/>
              </a:rPr>
              <a:t>potpin</a:t>
            </a:r>
            <a:r>
              <a:rPr lang="it-IT" altLang="it-IT" dirty="0" smtClean="0">
                <a:latin typeface="Arial Unicode MS" pitchFamily="34" charset="-128"/>
              </a:rPr>
              <a:t> </a:t>
            </a:r>
            <a:r>
              <a:rPr lang="it-IT" altLang="it-IT" dirty="0">
                <a:latin typeface="Arial Unicode MS" pitchFamily="34" charset="-128"/>
              </a:rPr>
              <a:t>= 0;</a:t>
            </a:r>
          </a:p>
          <a:p>
            <a:pPr lvl="0" eaLnBrk="0" fontAlgn="base" hangingPunct="0">
              <a:spcBef>
                <a:spcPct val="0"/>
              </a:spcBef>
              <a:spcAft>
                <a:spcPct val="0"/>
              </a:spcAft>
            </a:pPr>
            <a:r>
              <a:rPr lang="it-IT" altLang="it-IT" dirty="0" err="1">
                <a:latin typeface="Arial Unicode MS" pitchFamily="34" charset="-128"/>
              </a:rPr>
              <a:t>int</a:t>
            </a:r>
            <a:r>
              <a:rPr lang="it-IT" altLang="it-IT" dirty="0">
                <a:latin typeface="Arial Unicode MS" pitchFamily="34" charset="-128"/>
              </a:rPr>
              <a:t> val;</a:t>
            </a:r>
          </a:p>
          <a:p>
            <a:pPr lvl="0" eaLnBrk="0" fontAlgn="base" hangingPunct="0">
              <a:spcBef>
                <a:spcPct val="0"/>
              </a:spcBef>
              <a:spcAft>
                <a:spcPct val="0"/>
              </a:spcAft>
            </a:pPr>
            <a:r>
              <a:rPr lang="it-IT" altLang="it-IT" dirty="0">
                <a:latin typeface="Arial Unicode MS" pitchFamily="34" charset="-128"/>
              </a:rPr>
              <a:t> </a:t>
            </a:r>
          </a:p>
          <a:p>
            <a:pPr lvl="0" eaLnBrk="0" fontAlgn="base" hangingPunct="0">
              <a:spcBef>
                <a:spcPct val="0"/>
              </a:spcBef>
              <a:spcAft>
                <a:spcPct val="0"/>
              </a:spcAft>
            </a:pPr>
            <a:r>
              <a:rPr lang="it-IT" altLang="it-IT" dirty="0" err="1">
                <a:latin typeface="Arial Unicode MS" pitchFamily="34" charset="-128"/>
              </a:rPr>
              <a:t>int</a:t>
            </a:r>
            <a:r>
              <a:rPr lang="it-IT" altLang="it-IT" dirty="0">
                <a:latin typeface="Arial Unicode MS" pitchFamily="34" charset="-128"/>
              </a:rPr>
              <a:t> angle = 90;</a:t>
            </a:r>
          </a:p>
          <a:p>
            <a:pPr lvl="0" eaLnBrk="0" fontAlgn="base" hangingPunct="0">
              <a:spcBef>
                <a:spcPct val="0"/>
              </a:spcBef>
              <a:spcAft>
                <a:spcPct val="0"/>
              </a:spcAft>
            </a:pPr>
            <a:r>
              <a:rPr lang="it-IT" altLang="it-IT" dirty="0" err="1">
                <a:latin typeface="Arial Unicode MS" pitchFamily="34" charset="-128"/>
              </a:rPr>
              <a:t>int</a:t>
            </a:r>
            <a:r>
              <a:rPr lang="it-IT" altLang="it-IT" dirty="0">
                <a:latin typeface="Arial Unicode MS" pitchFamily="34" charset="-128"/>
              </a:rPr>
              <a:t> </a:t>
            </a:r>
            <a:r>
              <a:rPr lang="it-IT" altLang="it-IT" dirty="0" err="1">
                <a:latin typeface="Arial Unicode MS" pitchFamily="34" charset="-128"/>
              </a:rPr>
              <a:t>change</a:t>
            </a:r>
            <a:r>
              <a:rPr lang="it-IT" altLang="it-IT" dirty="0">
                <a:latin typeface="Arial Unicode MS" pitchFamily="34" charset="-128"/>
              </a:rPr>
              <a:t> = 2; </a:t>
            </a:r>
            <a:r>
              <a:rPr lang="it-IT" altLang="it-IT" sz="1400" dirty="0">
                <a:latin typeface="Arial Unicode MS" pitchFamily="34" charset="-128"/>
              </a:rPr>
              <a:t>// </a:t>
            </a:r>
            <a:r>
              <a:rPr lang="it-IT" altLang="it-IT" sz="1400" dirty="0" err="1">
                <a:latin typeface="Arial Unicode MS" pitchFamily="34" charset="-128"/>
              </a:rPr>
              <a:t>this</a:t>
            </a:r>
            <a:r>
              <a:rPr lang="it-IT" altLang="it-IT" sz="1400" dirty="0">
                <a:latin typeface="Arial Unicode MS" pitchFamily="34" charset="-128"/>
              </a:rPr>
              <a:t> </a:t>
            </a:r>
            <a:r>
              <a:rPr lang="it-IT" altLang="it-IT" sz="1400" dirty="0" err="1">
                <a:latin typeface="Arial Unicode MS" pitchFamily="34" charset="-128"/>
              </a:rPr>
              <a:t>value</a:t>
            </a:r>
            <a:r>
              <a:rPr lang="it-IT" altLang="it-IT" sz="1400" dirty="0">
                <a:latin typeface="Arial Unicode MS" pitchFamily="34" charset="-128"/>
              </a:rPr>
              <a:t> </a:t>
            </a:r>
            <a:r>
              <a:rPr lang="it-IT" altLang="it-IT" sz="1400" dirty="0" err="1">
                <a:latin typeface="Arial Unicode MS" pitchFamily="34" charset="-128"/>
              </a:rPr>
              <a:t>determines</a:t>
            </a:r>
            <a:r>
              <a:rPr lang="it-IT" altLang="it-IT" sz="1400" dirty="0">
                <a:latin typeface="Arial Unicode MS" pitchFamily="34" charset="-128"/>
              </a:rPr>
              <a:t> </a:t>
            </a:r>
            <a:r>
              <a:rPr lang="it-IT" altLang="it-IT" sz="1400" dirty="0" err="1">
                <a:latin typeface="Arial Unicode MS" pitchFamily="34" charset="-128"/>
              </a:rPr>
              <a:t>how</a:t>
            </a:r>
            <a:r>
              <a:rPr lang="it-IT" altLang="it-IT" sz="1400" dirty="0">
                <a:latin typeface="Arial Unicode MS" pitchFamily="34" charset="-128"/>
              </a:rPr>
              <a:t> </a:t>
            </a:r>
            <a:r>
              <a:rPr lang="it-IT" altLang="it-IT" sz="1400" dirty="0" err="1">
                <a:latin typeface="Arial Unicode MS" pitchFamily="34" charset="-128"/>
              </a:rPr>
              <a:t>much</a:t>
            </a:r>
            <a:r>
              <a:rPr lang="it-IT" altLang="it-IT" sz="1400" dirty="0">
                <a:latin typeface="Arial Unicode MS" pitchFamily="34" charset="-128"/>
              </a:rPr>
              <a:t> the angle </a:t>
            </a:r>
            <a:r>
              <a:rPr lang="it-IT" altLang="it-IT" sz="1400" dirty="0" err="1">
                <a:latin typeface="Arial Unicode MS" pitchFamily="34" charset="-128"/>
              </a:rPr>
              <a:t>changes</a:t>
            </a:r>
            <a:r>
              <a:rPr lang="it-IT" altLang="it-IT" sz="1400" dirty="0">
                <a:latin typeface="Arial Unicode MS" pitchFamily="34" charset="-128"/>
              </a:rPr>
              <a:t> </a:t>
            </a:r>
            <a:r>
              <a:rPr lang="it-IT" altLang="it-IT" sz="1400" dirty="0" err="1">
                <a:latin typeface="Arial Unicode MS" pitchFamily="34" charset="-128"/>
              </a:rPr>
              <a:t>each</a:t>
            </a:r>
            <a:r>
              <a:rPr lang="it-IT" altLang="it-IT" sz="1400" dirty="0">
                <a:latin typeface="Arial Unicode MS" pitchFamily="34" charset="-128"/>
              </a:rPr>
              <a:t> time </a:t>
            </a:r>
            <a:r>
              <a:rPr lang="it-IT" altLang="it-IT" sz="1400" dirty="0" err="1">
                <a:latin typeface="Arial Unicode MS" pitchFamily="34" charset="-128"/>
              </a:rPr>
              <a:t>through</a:t>
            </a:r>
            <a:r>
              <a:rPr lang="it-IT" altLang="it-IT" sz="1400" dirty="0">
                <a:latin typeface="Arial Unicode MS" pitchFamily="34" charset="-128"/>
              </a:rPr>
              <a:t> the </a:t>
            </a:r>
            <a:r>
              <a:rPr lang="it-IT" altLang="it-IT" sz="1400" dirty="0" err="1" smtClean="0">
                <a:latin typeface="Arial Unicode MS" pitchFamily="34" charset="-128"/>
              </a:rPr>
              <a:t>loop</a:t>
            </a:r>
            <a:r>
              <a:rPr lang="it-IT" altLang="it-IT" sz="1400" dirty="0" smtClean="0">
                <a:latin typeface="Arial Unicode MS" pitchFamily="34" charset="-128"/>
              </a:rPr>
              <a:t> </a:t>
            </a:r>
          </a:p>
          <a:p>
            <a:pPr lvl="0" eaLnBrk="0" fontAlgn="base" hangingPunct="0">
              <a:spcBef>
                <a:spcPct val="0"/>
              </a:spcBef>
              <a:spcAft>
                <a:spcPct val="0"/>
              </a:spcAft>
            </a:pPr>
            <a:endParaRPr lang="it-IT" altLang="it-IT" dirty="0">
              <a:latin typeface="Arial Unicode MS" pitchFamily="34" charset="-128"/>
            </a:endParaRPr>
          </a:p>
          <a:p>
            <a:pPr lvl="0" eaLnBrk="0" fontAlgn="base" hangingPunct="0">
              <a:spcBef>
                <a:spcPct val="0"/>
              </a:spcBef>
              <a:spcAft>
                <a:spcPct val="0"/>
              </a:spcAft>
            </a:pPr>
            <a:r>
              <a:rPr lang="it-IT" altLang="it-IT" dirty="0" smtClean="0">
                <a:latin typeface="Arial Unicode MS" pitchFamily="34" charset="-128"/>
              </a:rPr>
              <a:t>Servo </a:t>
            </a:r>
            <a:r>
              <a:rPr lang="it-IT" altLang="it-IT" dirty="0" err="1">
                <a:latin typeface="Arial Unicode MS" pitchFamily="34" charset="-128"/>
              </a:rPr>
              <a:t>servo</a:t>
            </a:r>
            <a:r>
              <a:rPr lang="it-IT" altLang="it-IT" dirty="0" smtClean="0">
                <a:latin typeface="Arial Unicode MS" pitchFamily="34" charset="-128"/>
              </a:rPr>
              <a:t>;</a:t>
            </a:r>
          </a:p>
          <a:p>
            <a:pPr lvl="0" eaLnBrk="0" fontAlgn="base" hangingPunct="0">
              <a:spcBef>
                <a:spcPct val="0"/>
              </a:spcBef>
              <a:spcAft>
                <a:spcPct val="0"/>
              </a:spcAft>
            </a:pPr>
            <a:endParaRPr lang="it-IT" altLang="it-IT" dirty="0">
              <a:latin typeface="Arial Unicode MS" pitchFamily="34" charset="-128"/>
            </a:endParaRPr>
          </a:p>
          <a:p>
            <a:pPr lvl="0" eaLnBrk="0" fontAlgn="base" hangingPunct="0">
              <a:spcBef>
                <a:spcPct val="0"/>
              </a:spcBef>
              <a:spcAft>
                <a:spcPct val="0"/>
              </a:spcAft>
            </a:pPr>
            <a:r>
              <a:rPr lang="it-IT" altLang="it-IT" b="1" dirty="0">
                <a:latin typeface="Arial Unicode MS" pitchFamily="34" charset="-128"/>
              </a:rPr>
              <a:t> </a:t>
            </a:r>
            <a:r>
              <a:rPr lang="it-IT" altLang="it-IT" b="1" dirty="0" err="1" smtClean="0">
                <a:latin typeface="Arial Unicode MS" pitchFamily="34" charset="-128"/>
              </a:rPr>
              <a:t>void</a:t>
            </a:r>
            <a:r>
              <a:rPr lang="it-IT" altLang="it-IT" b="1" dirty="0" smtClean="0">
                <a:latin typeface="Arial Unicode MS" pitchFamily="34" charset="-128"/>
              </a:rPr>
              <a:t> </a:t>
            </a:r>
            <a:r>
              <a:rPr lang="it-IT" altLang="it-IT" b="1" dirty="0">
                <a:latin typeface="Arial Unicode MS" pitchFamily="34" charset="-128"/>
              </a:rPr>
              <a:t>setup</a:t>
            </a:r>
            <a:r>
              <a:rPr lang="it-IT" altLang="it-IT" b="1" dirty="0" smtClean="0">
                <a:latin typeface="Arial Unicode MS" pitchFamily="34" charset="-128"/>
              </a:rPr>
              <a:t>() </a:t>
            </a:r>
            <a:r>
              <a:rPr lang="it-IT" altLang="it-IT" dirty="0" smtClean="0">
                <a:latin typeface="Arial Unicode MS" pitchFamily="34" charset="-128"/>
              </a:rPr>
              <a:t>{</a:t>
            </a:r>
            <a:endParaRPr lang="it-IT" altLang="it-IT" dirty="0">
              <a:latin typeface="Arial Unicode MS" pitchFamily="34" charset="-128"/>
            </a:endParaRPr>
          </a:p>
          <a:p>
            <a:pPr lvl="0" eaLnBrk="0" fontAlgn="base" hangingPunct="0">
              <a:spcBef>
                <a:spcPct val="0"/>
              </a:spcBef>
              <a:spcAft>
                <a:spcPct val="0"/>
              </a:spcAft>
            </a:pPr>
            <a:r>
              <a:rPr lang="it-IT" altLang="it-IT" dirty="0">
                <a:latin typeface="Arial Unicode MS" pitchFamily="34" charset="-128"/>
              </a:rPr>
              <a:t>   </a:t>
            </a:r>
            <a:r>
              <a:rPr lang="it-IT" altLang="it-IT" dirty="0" err="1">
                <a:latin typeface="Arial Unicode MS" pitchFamily="34" charset="-128"/>
              </a:rPr>
              <a:t>pinMode</a:t>
            </a:r>
            <a:r>
              <a:rPr lang="it-IT" altLang="it-IT" dirty="0">
                <a:latin typeface="Arial Unicode MS" pitchFamily="34" charset="-128"/>
              </a:rPr>
              <a:t>(</a:t>
            </a:r>
            <a:r>
              <a:rPr lang="it-IT" altLang="it-IT" dirty="0" err="1">
                <a:latin typeface="Arial Unicode MS" pitchFamily="34" charset="-128"/>
              </a:rPr>
              <a:t>incSwitch</a:t>
            </a:r>
            <a:r>
              <a:rPr lang="it-IT" altLang="it-IT" dirty="0">
                <a:latin typeface="Arial Unicode MS" pitchFamily="34" charset="-128"/>
              </a:rPr>
              <a:t>, INPUT);  </a:t>
            </a:r>
            <a:r>
              <a:rPr lang="it-IT" altLang="it-IT" sz="1200" dirty="0">
                <a:latin typeface="Arial Unicode MS" pitchFamily="34" charset="-128"/>
              </a:rPr>
              <a:t>// </a:t>
            </a:r>
            <a:r>
              <a:rPr lang="it-IT" altLang="it-IT" sz="1200" dirty="0" err="1">
                <a:latin typeface="Arial Unicode MS" pitchFamily="34" charset="-128"/>
              </a:rPr>
              <a:t>initialize</a:t>
            </a:r>
            <a:r>
              <a:rPr lang="it-IT" altLang="it-IT" sz="1200" dirty="0">
                <a:latin typeface="Arial Unicode MS" pitchFamily="34" charset="-128"/>
              </a:rPr>
              <a:t> </a:t>
            </a:r>
            <a:r>
              <a:rPr lang="it-IT" altLang="it-IT" sz="1200" dirty="0" err="1">
                <a:latin typeface="Arial Unicode MS" pitchFamily="34" charset="-128"/>
              </a:rPr>
              <a:t>pins</a:t>
            </a:r>
            <a:endParaRPr lang="it-IT" altLang="it-IT" sz="1200" dirty="0">
              <a:latin typeface="Arial Unicode MS" pitchFamily="34" charset="-128"/>
            </a:endParaRPr>
          </a:p>
          <a:p>
            <a:pPr lvl="0" eaLnBrk="0" fontAlgn="base" hangingPunct="0">
              <a:spcBef>
                <a:spcPct val="0"/>
              </a:spcBef>
              <a:spcAft>
                <a:spcPct val="0"/>
              </a:spcAft>
            </a:pPr>
            <a:r>
              <a:rPr lang="it-IT" altLang="it-IT" dirty="0">
                <a:latin typeface="Arial Unicode MS" pitchFamily="34" charset="-128"/>
              </a:rPr>
              <a:t>  </a:t>
            </a:r>
            <a:r>
              <a:rPr lang="it-IT" altLang="it-IT" dirty="0" err="1">
                <a:latin typeface="Arial Unicode MS" pitchFamily="34" charset="-128"/>
              </a:rPr>
              <a:t>pinMode</a:t>
            </a:r>
            <a:r>
              <a:rPr lang="it-IT" altLang="it-IT" dirty="0">
                <a:latin typeface="Arial Unicode MS" pitchFamily="34" charset="-128"/>
              </a:rPr>
              <a:t>(</a:t>
            </a:r>
            <a:r>
              <a:rPr lang="it-IT" altLang="it-IT" dirty="0" err="1">
                <a:latin typeface="Arial Unicode MS" pitchFamily="34" charset="-128"/>
              </a:rPr>
              <a:t>decSwitch</a:t>
            </a:r>
            <a:r>
              <a:rPr lang="it-IT" altLang="it-IT" dirty="0">
                <a:latin typeface="Arial Unicode MS" pitchFamily="34" charset="-128"/>
              </a:rPr>
              <a:t>, INPUT);</a:t>
            </a:r>
          </a:p>
          <a:p>
            <a:pPr lvl="0" eaLnBrk="0" fontAlgn="base" hangingPunct="0">
              <a:spcBef>
                <a:spcPct val="0"/>
              </a:spcBef>
              <a:spcAft>
                <a:spcPct val="0"/>
              </a:spcAft>
            </a:pPr>
            <a:r>
              <a:rPr lang="it-IT" altLang="it-IT" dirty="0">
                <a:latin typeface="Arial Unicode MS" pitchFamily="34" charset="-128"/>
              </a:rPr>
              <a:t>   </a:t>
            </a:r>
            <a:r>
              <a:rPr lang="it-IT" altLang="it-IT" dirty="0" err="1">
                <a:latin typeface="Arial Unicode MS" pitchFamily="34" charset="-128"/>
              </a:rPr>
              <a:t>digitalWrite</a:t>
            </a:r>
            <a:r>
              <a:rPr lang="it-IT" altLang="it-IT" dirty="0">
                <a:latin typeface="Arial Unicode MS" pitchFamily="34" charset="-128"/>
              </a:rPr>
              <a:t>(</a:t>
            </a:r>
            <a:r>
              <a:rPr lang="it-IT" altLang="it-IT" dirty="0" err="1">
                <a:latin typeface="Arial Unicode MS" pitchFamily="34" charset="-128"/>
              </a:rPr>
              <a:t>incSwitch</a:t>
            </a:r>
            <a:r>
              <a:rPr lang="it-IT" altLang="it-IT" dirty="0">
                <a:latin typeface="Arial Unicode MS" pitchFamily="34" charset="-128"/>
              </a:rPr>
              <a:t>, HIGH); </a:t>
            </a:r>
            <a:r>
              <a:rPr lang="it-IT" altLang="it-IT" sz="1200" dirty="0">
                <a:latin typeface="Arial Unicode MS" pitchFamily="34" charset="-128"/>
              </a:rPr>
              <a:t>// set </a:t>
            </a:r>
            <a:r>
              <a:rPr lang="it-IT" altLang="it-IT" sz="1200" dirty="0" err="1">
                <a:latin typeface="Arial Unicode MS" pitchFamily="34" charset="-128"/>
              </a:rPr>
              <a:t>internal</a:t>
            </a:r>
            <a:r>
              <a:rPr lang="it-IT" altLang="it-IT" sz="1200" dirty="0">
                <a:latin typeface="Arial Unicode MS" pitchFamily="34" charset="-128"/>
              </a:rPr>
              <a:t> pull up </a:t>
            </a:r>
            <a:r>
              <a:rPr lang="it-IT" altLang="it-IT" sz="1200" dirty="0" err="1">
                <a:latin typeface="Arial Unicode MS" pitchFamily="34" charset="-128"/>
              </a:rPr>
              <a:t>resistors</a:t>
            </a:r>
            <a:endParaRPr lang="it-IT" altLang="it-IT" sz="1200" dirty="0">
              <a:latin typeface="Arial Unicode MS" pitchFamily="34" charset="-128"/>
            </a:endParaRPr>
          </a:p>
          <a:p>
            <a:pPr lvl="0" eaLnBrk="0" fontAlgn="base" hangingPunct="0">
              <a:spcBef>
                <a:spcPct val="0"/>
              </a:spcBef>
              <a:spcAft>
                <a:spcPct val="0"/>
              </a:spcAft>
            </a:pPr>
            <a:r>
              <a:rPr lang="it-IT" altLang="it-IT" dirty="0">
                <a:latin typeface="Arial Unicode MS" pitchFamily="34" charset="-128"/>
              </a:rPr>
              <a:t>  </a:t>
            </a:r>
            <a:r>
              <a:rPr lang="it-IT" altLang="it-IT" dirty="0" err="1">
                <a:latin typeface="Arial Unicode MS" pitchFamily="34" charset="-128"/>
              </a:rPr>
              <a:t>digitalWrite</a:t>
            </a:r>
            <a:r>
              <a:rPr lang="it-IT" altLang="it-IT" dirty="0">
                <a:latin typeface="Arial Unicode MS" pitchFamily="34" charset="-128"/>
              </a:rPr>
              <a:t>(</a:t>
            </a:r>
            <a:r>
              <a:rPr lang="it-IT" altLang="it-IT" dirty="0" err="1">
                <a:latin typeface="Arial Unicode MS" pitchFamily="34" charset="-128"/>
              </a:rPr>
              <a:t>decSwitch</a:t>
            </a:r>
            <a:r>
              <a:rPr lang="it-IT" altLang="it-IT" dirty="0">
                <a:latin typeface="Arial Unicode MS" pitchFamily="34" charset="-128"/>
              </a:rPr>
              <a:t>, HIGH);</a:t>
            </a:r>
          </a:p>
          <a:p>
            <a:pPr lvl="0" eaLnBrk="0" fontAlgn="base" hangingPunct="0">
              <a:spcBef>
                <a:spcPct val="0"/>
              </a:spcBef>
              <a:spcAft>
                <a:spcPct val="0"/>
              </a:spcAft>
            </a:pPr>
            <a:r>
              <a:rPr lang="it-IT" altLang="it-IT" dirty="0">
                <a:latin typeface="Arial Unicode MS" pitchFamily="34" charset="-128"/>
              </a:rPr>
              <a:t>   </a:t>
            </a:r>
            <a:r>
              <a:rPr lang="it-IT" altLang="it-IT" dirty="0" err="1">
                <a:latin typeface="Arial Unicode MS" pitchFamily="34" charset="-128"/>
              </a:rPr>
              <a:t>servo.attach</a:t>
            </a:r>
            <a:r>
              <a:rPr lang="it-IT" altLang="it-IT" dirty="0">
                <a:latin typeface="Arial Unicode MS" pitchFamily="34" charset="-128"/>
              </a:rPr>
              <a:t>(</a:t>
            </a:r>
            <a:r>
              <a:rPr lang="it-IT" altLang="it-IT" dirty="0" err="1">
                <a:latin typeface="Arial Unicode MS" pitchFamily="34" charset="-128"/>
              </a:rPr>
              <a:t>servoPin</a:t>
            </a:r>
            <a:r>
              <a:rPr lang="it-IT" altLang="it-IT" dirty="0">
                <a:latin typeface="Arial Unicode MS" pitchFamily="34" charset="-128"/>
              </a:rPr>
              <a:t>);</a:t>
            </a:r>
          </a:p>
          <a:p>
            <a:pPr lvl="0" eaLnBrk="0" fontAlgn="base" hangingPunct="0">
              <a:spcBef>
                <a:spcPct val="0"/>
              </a:spcBef>
              <a:spcAft>
                <a:spcPct val="0"/>
              </a:spcAft>
            </a:pPr>
            <a:r>
              <a:rPr lang="it-IT" altLang="it-IT" dirty="0">
                <a:latin typeface="Arial Unicode MS" pitchFamily="34" charset="-128"/>
              </a:rPr>
              <a:t>}</a:t>
            </a:r>
          </a:p>
          <a:p>
            <a:pPr lvl="0" eaLnBrk="0" fontAlgn="base" hangingPunct="0">
              <a:spcBef>
                <a:spcPct val="0"/>
              </a:spcBef>
              <a:spcAft>
                <a:spcPct val="0"/>
              </a:spcAft>
            </a:pPr>
            <a:r>
              <a:rPr lang="it-IT" altLang="it-IT" sz="1000" dirty="0">
                <a:latin typeface="Arial" pitchFamily="34" charset="0"/>
              </a:rPr>
              <a:t> </a:t>
            </a:r>
          </a:p>
        </p:txBody>
      </p:sp>
      <p:sp>
        <p:nvSpPr>
          <p:cNvPr id="4" name="Rettangolo 3"/>
          <p:cNvSpPr/>
          <p:nvPr/>
        </p:nvSpPr>
        <p:spPr>
          <a:xfrm>
            <a:off x="319088" y="292006"/>
            <a:ext cx="4572000" cy="369332"/>
          </a:xfrm>
          <a:prstGeom prst="rect">
            <a:avLst/>
          </a:prstGeom>
        </p:spPr>
        <p:txBody>
          <a:bodyPr>
            <a:spAutoFit/>
          </a:bodyPr>
          <a:lstStyle/>
          <a:p>
            <a:pPr marL="0" lvl="1"/>
            <a:r>
              <a:rPr lang="it-IT" b="1" dirty="0" smtClean="0"/>
              <a:t>Un Servo con </a:t>
            </a:r>
            <a:r>
              <a:rPr lang="it-IT" b="1" dirty="0"/>
              <a:t>Potenziometro  (TIPO A) </a:t>
            </a:r>
          </a:p>
        </p:txBody>
      </p:sp>
      <p:sp>
        <p:nvSpPr>
          <p:cNvPr id="5" name="Rettangolo 4"/>
          <p:cNvSpPr/>
          <p:nvPr/>
        </p:nvSpPr>
        <p:spPr>
          <a:xfrm>
            <a:off x="5370791" y="476672"/>
            <a:ext cx="3188693" cy="523220"/>
          </a:xfrm>
          <a:prstGeom prst="rect">
            <a:avLst/>
          </a:prstGeom>
        </p:spPr>
        <p:txBody>
          <a:bodyPr wrap="none">
            <a:spAutoFit/>
          </a:bodyPr>
          <a:lstStyle/>
          <a:p>
            <a:r>
              <a:rPr lang="it-IT" sz="2800" b="1" dirty="0">
                <a:solidFill>
                  <a:srgbClr val="C00000"/>
                </a:solidFill>
              </a:rPr>
              <a:t>AMON ed ARDUINO</a:t>
            </a:r>
            <a:endParaRPr lang="it-IT" sz="2800" dirty="0">
              <a:solidFill>
                <a:srgbClr val="C00000"/>
              </a:solidFill>
            </a:endParaRPr>
          </a:p>
        </p:txBody>
      </p:sp>
      <p:sp>
        <p:nvSpPr>
          <p:cNvPr id="2" name="Rettangolo 1"/>
          <p:cNvSpPr/>
          <p:nvPr/>
        </p:nvSpPr>
        <p:spPr>
          <a:xfrm>
            <a:off x="4860032" y="1484784"/>
            <a:ext cx="4176464" cy="4431983"/>
          </a:xfrm>
          <a:prstGeom prst="rect">
            <a:avLst/>
          </a:prstGeom>
        </p:spPr>
        <p:txBody>
          <a:bodyPr wrap="square">
            <a:spAutoFit/>
          </a:bodyPr>
          <a:lstStyle/>
          <a:p>
            <a:pPr lvl="0" eaLnBrk="0" fontAlgn="base" hangingPunct="0">
              <a:spcBef>
                <a:spcPct val="0"/>
              </a:spcBef>
              <a:spcAft>
                <a:spcPct val="0"/>
              </a:spcAft>
            </a:pPr>
            <a:r>
              <a:rPr lang="it-IT" altLang="it-IT" b="1" dirty="0" err="1">
                <a:latin typeface="Arial Unicode MS" pitchFamily="34" charset="-128"/>
              </a:rPr>
              <a:t>void</a:t>
            </a:r>
            <a:r>
              <a:rPr lang="it-IT" altLang="it-IT" b="1" dirty="0">
                <a:latin typeface="Arial" pitchFamily="34" charset="0"/>
              </a:rPr>
              <a:t> </a:t>
            </a:r>
            <a:r>
              <a:rPr lang="it-IT" altLang="it-IT" b="1" dirty="0" err="1">
                <a:latin typeface="Arial Unicode MS" pitchFamily="34" charset="-128"/>
              </a:rPr>
              <a:t>loop</a:t>
            </a:r>
            <a:r>
              <a:rPr lang="it-IT" altLang="it-IT" b="1" dirty="0" smtClean="0">
                <a:latin typeface="Arial Unicode MS" pitchFamily="34" charset="-128"/>
              </a:rPr>
              <a:t>()  </a:t>
            </a:r>
            <a:r>
              <a:rPr lang="it-IT" altLang="it-IT" dirty="0" smtClean="0">
                <a:latin typeface="Arial Unicode MS" pitchFamily="34" charset="-128"/>
              </a:rPr>
              <a:t>{</a:t>
            </a:r>
            <a:endParaRPr lang="it-IT" altLang="it-IT" dirty="0">
              <a:latin typeface="Arial" pitchFamily="34" charset="0"/>
            </a:endParaRPr>
          </a:p>
          <a:p>
            <a:pPr lvl="0" eaLnBrk="0" fontAlgn="base" hangingPunct="0">
              <a:spcBef>
                <a:spcPct val="0"/>
              </a:spcBef>
              <a:spcAft>
                <a:spcPct val="0"/>
              </a:spcAft>
            </a:pPr>
            <a:r>
              <a:rPr lang="it-IT" altLang="it-IT" dirty="0">
                <a:latin typeface="Arial Unicode MS" pitchFamily="34" charset="-128"/>
              </a:rPr>
              <a:t>  val = </a:t>
            </a:r>
            <a:r>
              <a:rPr lang="it-IT" altLang="it-IT" dirty="0" err="1">
                <a:latin typeface="Arial Unicode MS" pitchFamily="34" charset="-128"/>
              </a:rPr>
              <a:t>analogRead</a:t>
            </a:r>
            <a:r>
              <a:rPr lang="it-IT" altLang="it-IT" dirty="0">
                <a:latin typeface="Arial Unicode MS" pitchFamily="34" charset="-128"/>
              </a:rPr>
              <a:t>(</a:t>
            </a:r>
            <a:r>
              <a:rPr lang="it-IT" altLang="it-IT" dirty="0" err="1">
                <a:latin typeface="Arial Unicode MS" pitchFamily="34" charset="-128"/>
              </a:rPr>
              <a:t>potpin</a:t>
            </a:r>
            <a:r>
              <a:rPr lang="it-IT" altLang="it-IT" dirty="0">
                <a:latin typeface="Arial Unicode MS" pitchFamily="34" charset="-128"/>
              </a:rPr>
              <a:t>);</a:t>
            </a:r>
            <a:endParaRPr lang="it-IT" altLang="it-IT" dirty="0">
              <a:latin typeface="Arial" pitchFamily="34" charset="0"/>
            </a:endParaRPr>
          </a:p>
          <a:p>
            <a:pPr lvl="0" eaLnBrk="0" fontAlgn="base" hangingPunct="0">
              <a:spcBef>
                <a:spcPct val="0"/>
              </a:spcBef>
              <a:spcAft>
                <a:spcPct val="0"/>
              </a:spcAft>
            </a:pPr>
            <a:r>
              <a:rPr lang="it-IT" altLang="it-IT" dirty="0">
                <a:latin typeface="Arial Unicode MS" pitchFamily="34" charset="-128"/>
              </a:rPr>
              <a:t>  val = </a:t>
            </a:r>
            <a:r>
              <a:rPr lang="it-IT" altLang="it-IT" dirty="0" err="1">
                <a:latin typeface="Arial Unicode MS" pitchFamily="34" charset="-128"/>
              </a:rPr>
              <a:t>map</a:t>
            </a:r>
            <a:r>
              <a:rPr lang="it-IT" altLang="it-IT" dirty="0">
                <a:latin typeface="Arial Unicode MS" pitchFamily="34" charset="-128"/>
              </a:rPr>
              <a:t>(val, 0, 1023, 15, 90);</a:t>
            </a:r>
            <a:endParaRPr lang="it-IT" altLang="it-IT" dirty="0">
              <a:latin typeface="Arial" pitchFamily="34" charset="0"/>
            </a:endParaRPr>
          </a:p>
          <a:p>
            <a:pPr lvl="0" eaLnBrk="0" fontAlgn="base" hangingPunct="0">
              <a:spcBef>
                <a:spcPct val="0"/>
              </a:spcBef>
              <a:spcAft>
                <a:spcPct val="0"/>
              </a:spcAft>
            </a:pPr>
            <a:r>
              <a:rPr lang="it-IT" altLang="it-IT" dirty="0">
                <a:latin typeface="Arial Unicode MS" pitchFamily="34" charset="-128"/>
              </a:rPr>
              <a:t> </a:t>
            </a:r>
            <a:r>
              <a:rPr lang="it-IT" altLang="it-IT" dirty="0">
                <a:solidFill>
                  <a:srgbClr val="FF0000"/>
                </a:solidFill>
                <a:latin typeface="Arial Unicode MS" pitchFamily="34" charset="-128"/>
              </a:rPr>
              <a:t> </a:t>
            </a:r>
            <a:r>
              <a:rPr lang="it-IT" altLang="it-IT" dirty="0" err="1">
                <a:solidFill>
                  <a:srgbClr val="FF0000"/>
                </a:solidFill>
                <a:latin typeface="Arial Unicode MS" pitchFamily="34" charset="-128"/>
              </a:rPr>
              <a:t>if</a:t>
            </a:r>
            <a:r>
              <a:rPr lang="it-IT" altLang="it-IT" dirty="0">
                <a:solidFill>
                  <a:srgbClr val="FF0000"/>
                </a:solidFill>
                <a:latin typeface="Arial Unicode MS" pitchFamily="34" charset="-128"/>
              </a:rPr>
              <a:t>( </a:t>
            </a:r>
            <a:r>
              <a:rPr lang="it-IT" altLang="it-IT" dirty="0" err="1">
                <a:solidFill>
                  <a:srgbClr val="FF0000"/>
                </a:solidFill>
                <a:latin typeface="Arial Unicode MS" pitchFamily="34" charset="-128"/>
              </a:rPr>
              <a:t>digitalRead</a:t>
            </a:r>
            <a:r>
              <a:rPr lang="it-IT" altLang="it-IT" dirty="0">
                <a:solidFill>
                  <a:srgbClr val="FF0000"/>
                </a:solidFill>
                <a:latin typeface="Arial Unicode MS" pitchFamily="34" charset="-128"/>
              </a:rPr>
              <a:t>(</a:t>
            </a:r>
            <a:r>
              <a:rPr lang="it-IT" altLang="it-IT" dirty="0" err="1">
                <a:solidFill>
                  <a:srgbClr val="FF0000"/>
                </a:solidFill>
                <a:latin typeface="Arial Unicode MS" pitchFamily="34" charset="-128"/>
              </a:rPr>
              <a:t>incSwitch</a:t>
            </a:r>
            <a:r>
              <a:rPr lang="it-IT" altLang="it-IT" dirty="0">
                <a:solidFill>
                  <a:srgbClr val="FF0000"/>
                </a:solidFill>
                <a:latin typeface="Arial Unicode MS" pitchFamily="34" charset="-128"/>
              </a:rPr>
              <a:t>) == LOW) </a:t>
            </a:r>
            <a:r>
              <a:rPr lang="it-IT" altLang="it-IT" dirty="0">
                <a:latin typeface="Arial Unicode MS" pitchFamily="34" charset="-128"/>
              </a:rPr>
              <a:t>{</a:t>
            </a:r>
            <a:endParaRPr lang="it-IT" altLang="it-IT" dirty="0">
              <a:latin typeface="Arial" pitchFamily="34" charset="0"/>
            </a:endParaRPr>
          </a:p>
          <a:p>
            <a:pPr lvl="0" eaLnBrk="0" fontAlgn="base" hangingPunct="0">
              <a:spcBef>
                <a:spcPct val="0"/>
              </a:spcBef>
              <a:spcAft>
                <a:spcPct val="0"/>
              </a:spcAft>
            </a:pPr>
            <a:r>
              <a:rPr lang="it-IT" altLang="it-IT" dirty="0">
                <a:latin typeface="Arial Unicode MS" pitchFamily="34" charset="-128"/>
              </a:rPr>
              <a:t>  </a:t>
            </a:r>
            <a:r>
              <a:rPr lang="it-IT" altLang="it-IT" sz="1200" dirty="0">
                <a:latin typeface="Arial Unicode MS" pitchFamily="34" charset="-128"/>
              </a:rPr>
              <a:t>  // </a:t>
            </a:r>
            <a:r>
              <a:rPr lang="it-IT" altLang="it-IT" sz="1200" dirty="0" err="1">
                <a:latin typeface="Arial Unicode MS" pitchFamily="34" charset="-128"/>
              </a:rPr>
              <a:t>here</a:t>
            </a:r>
            <a:r>
              <a:rPr lang="it-IT" altLang="it-IT" sz="1200" dirty="0">
                <a:latin typeface="Arial Unicode MS" pitchFamily="34" charset="-128"/>
              </a:rPr>
              <a:t> </a:t>
            </a:r>
            <a:r>
              <a:rPr lang="it-IT" altLang="it-IT" sz="1200" dirty="0" err="1">
                <a:latin typeface="Arial Unicode MS" pitchFamily="34" charset="-128"/>
              </a:rPr>
              <a:t>if</a:t>
            </a:r>
            <a:r>
              <a:rPr lang="it-IT" altLang="it-IT" sz="1200" dirty="0">
                <a:latin typeface="Arial Unicode MS" pitchFamily="34" charset="-128"/>
              </a:rPr>
              <a:t> </a:t>
            </a:r>
            <a:r>
              <a:rPr lang="it-IT" altLang="it-IT" sz="1200" dirty="0" err="1">
                <a:latin typeface="Arial Unicode MS" pitchFamily="34" charset="-128"/>
              </a:rPr>
              <a:t>increment</a:t>
            </a:r>
            <a:r>
              <a:rPr lang="it-IT" altLang="it-IT" sz="1200" dirty="0">
                <a:latin typeface="Arial Unicode MS" pitchFamily="34" charset="-128"/>
              </a:rPr>
              <a:t> </a:t>
            </a:r>
            <a:r>
              <a:rPr lang="it-IT" altLang="it-IT" sz="1200" dirty="0" err="1">
                <a:latin typeface="Arial Unicode MS" pitchFamily="34" charset="-128"/>
              </a:rPr>
              <a:t>switch</a:t>
            </a:r>
            <a:r>
              <a:rPr lang="it-IT" altLang="it-IT" sz="1200" dirty="0">
                <a:latin typeface="Arial Unicode MS" pitchFamily="34" charset="-128"/>
              </a:rPr>
              <a:t> </a:t>
            </a:r>
            <a:r>
              <a:rPr lang="it-IT" altLang="it-IT" sz="1200" dirty="0" err="1">
                <a:latin typeface="Arial Unicode MS" pitchFamily="34" charset="-128"/>
              </a:rPr>
              <a:t>pressed</a:t>
            </a:r>
            <a:endParaRPr lang="it-IT" altLang="it-IT" sz="1200" dirty="0">
              <a:latin typeface="Arial" pitchFamily="34" charset="0"/>
            </a:endParaRPr>
          </a:p>
          <a:p>
            <a:pPr lvl="0" eaLnBrk="0" fontAlgn="base" hangingPunct="0">
              <a:spcBef>
                <a:spcPct val="0"/>
              </a:spcBef>
              <a:spcAft>
                <a:spcPct val="0"/>
              </a:spcAft>
            </a:pPr>
            <a:r>
              <a:rPr lang="it-IT" altLang="it-IT" sz="1200" dirty="0">
                <a:latin typeface="Arial Unicode MS" pitchFamily="34" charset="-128"/>
              </a:rPr>
              <a:t>   </a:t>
            </a:r>
            <a:r>
              <a:rPr lang="it-IT" altLang="it-IT" dirty="0">
                <a:latin typeface="Arial Unicode MS" pitchFamily="34" charset="-128"/>
              </a:rPr>
              <a:t> angle = angle + </a:t>
            </a:r>
            <a:r>
              <a:rPr lang="it-IT" altLang="it-IT" dirty="0" err="1">
                <a:latin typeface="Arial Unicode MS" pitchFamily="34" charset="-128"/>
              </a:rPr>
              <a:t>change</a:t>
            </a:r>
            <a:r>
              <a:rPr lang="it-IT" altLang="it-IT" dirty="0">
                <a:latin typeface="Arial Unicode MS" pitchFamily="34" charset="-128"/>
              </a:rPr>
              <a:t>;</a:t>
            </a:r>
          </a:p>
          <a:p>
            <a:pPr lvl="0" eaLnBrk="0" fontAlgn="base" hangingPunct="0">
              <a:spcBef>
                <a:spcPct val="0"/>
              </a:spcBef>
              <a:spcAft>
                <a:spcPct val="0"/>
              </a:spcAft>
            </a:pPr>
            <a:r>
              <a:rPr lang="it-IT" altLang="it-IT" dirty="0">
                <a:latin typeface="Arial Unicode MS" pitchFamily="34" charset="-128"/>
              </a:rPr>
              <a:t>  }</a:t>
            </a:r>
            <a:endParaRPr lang="it-IT" altLang="it-IT" dirty="0">
              <a:latin typeface="Arial" pitchFamily="34" charset="0"/>
            </a:endParaRPr>
          </a:p>
          <a:p>
            <a:pPr lvl="0" eaLnBrk="0" fontAlgn="base" hangingPunct="0">
              <a:spcBef>
                <a:spcPct val="0"/>
              </a:spcBef>
              <a:spcAft>
                <a:spcPct val="0"/>
              </a:spcAft>
            </a:pPr>
            <a:r>
              <a:rPr lang="it-IT" altLang="it-IT" dirty="0">
                <a:latin typeface="Arial Unicode MS" pitchFamily="34" charset="-128"/>
              </a:rPr>
              <a:t> </a:t>
            </a:r>
            <a:r>
              <a:rPr lang="it-IT" altLang="it-IT" dirty="0">
                <a:solidFill>
                  <a:srgbClr val="FF0000"/>
                </a:solidFill>
                <a:latin typeface="Arial Unicode MS" pitchFamily="34" charset="-128"/>
              </a:rPr>
              <a:t> </a:t>
            </a:r>
            <a:r>
              <a:rPr lang="it-IT" altLang="it-IT" dirty="0" err="1">
                <a:solidFill>
                  <a:srgbClr val="FF0000"/>
                </a:solidFill>
                <a:latin typeface="Arial Unicode MS" pitchFamily="34" charset="-128"/>
              </a:rPr>
              <a:t>if</a:t>
            </a:r>
            <a:r>
              <a:rPr lang="it-IT" altLang="it-IT" dirty="0">
                <a:solidFill>
                  <a:srgbClr val="FF0000"/>
                </a:solidFill>
                <a:latin typeface="Arial Unicode MS" pitchFamily="34" charset="-128"/>
              </a:rPr>
              <a:t>( </a:t>
            </a:r>
            <a:r>
              <a:rPr lang="it-IT" altLang="it-IT" dirty="0" err="1">
                <a:solidFill>
                  <a:srgbClr val="FF0000"/>
                </a:solidFill>
                <a:latin typeface="Arial Unicode MS" pitchFamily="34" charset="-128"/>
              </a:rPr>
              <a:t>digitalRead</a:t>
            </a:r>
            <a:r>
              <a:rPr lang="it-IT" altLang="it-IT" dirty="0">
                <a:solidFill>
                  <a:srgbClr val="FF0000"/>
                </a:solidFill>
                <a:latin typeface="Arial Unicode MS" pitchFamily="34" charset="-128"/>
              </a:rPr>
              <a:t>(</a:t>
            </a:r>
            <a:r>
              <a:rPr lang="it-IT" altLang="it-IT" dirty="0" err="1">
                <a:solidFill>
                  <a:srgbClr val="FF0000"/>
                </a:solidFill>
                <a:latin typeface="Arial Unicode MS" pitchFamily="34" charset="-128"/>
              </a:rPr>
              <a:t>decSwitch</a:t>
            </a:r>
            <a:r>
              <a:rPr lang="it-IT" altLang="it-IT" dirty="0">
                <a:solidFill>
                  <a:srgbClr val="FF0000"/>
                </a:solidFill>
                <a:latin typeface="Arial Unicode MS" pitchFamily="34" charset="-128"/>
              </a:rPr>
              <a:t>) == LOW) </a:t>
            </a:r>
            <a:r>
              <a:rPr lang="it-IT" altLang="it-IT" dirty="0">
                <a:latin typeface="Arial Unicode MS" pitchFamily="34" charset="-128"/>
              </a:rPr>
              <a:t>{</a:t>
            </a:r>
            <a:endParaRPr lang="it-IT" altLang="it-IT" dirty="0">
              <a:latin typeface="Arial" pitchFamily="34" charset="0"/>
            </a:endParaRPr>
          </a:p>
          <a:p>
            <a:pPr lvl="0" eaLnBrk="0" fontAlgn="base" hangingPunct="0">
              <a:spcBef>
                <a:spcPct val="0"/>
              </a:spcBef>
              <a:spcAft>
                <a:spcPct val="0"/>
              </a:spcAft>
            </a:pPr>
            <a:r>
              <a:rPr lang="it-IT" altLang="it-IT" dirty="0">
                <a:latin typeface="Arial Unicode MS" pitchFamily="34" charset="-128"/>
              </a:rPr>
              <a:t>    // </a:t>
            </a:r>
            <a:r>
              <a:rPr lang="it-IT" altLang="it-IT" dirty="0" err="1">
                <a:latin typeface="Arial Unicode MS" pitchFamily="34" charset="-128"/>
              </a:rPr>
              <a:t>here</a:t>
            </a:r>
            <a:r>
              <a:rPr lang="it-IT" altLang="it-IT" dirty="0">
                <a:latin typeface="Arial Unicode MS" pitchFamily="34" charset="-128"/>
              </a:rPr>
              <a:t> </a:t>
            </a:r>
            <a:r>
              <a:rPr lang="it-IT" altLang="it-IT" dirty="0" err="1">
                <a:latin typeface="Arial Unicode MS" pitchFamily="34" charset="-128"/>
              </a:rPr>
              <a:t>if</a:t>
            </a:r>
            <a:r>
              <a:rPr lang="it-IT" altLang="it-IT" dirty="0">
                <a:latin typeface="Arial Unicode MS" pitchFamily="34" charset="-128"/>
              </a:rPr>
              <a:t> </a:t>
            </a:r>
            <a:r>
              <a:rPr lang="it-IT" altLang="it-IT" dirty="0" err="1">
                <a:latin typeface="Arial Unicode MS" pitchFamily="34" charset="-128"/>
              </a:rPr>
              <a:t>decrement</a:t>
            </a:r>
            <a:r>
              <a:rPr lang="it-IT" altLang="it-IT" dirty="0">
                <a:latin typeface="Arial Unicode MS" pitchFamily="34" charset="-128"/>
              </a:rPr>
              <a:t> </a:t>
            </a:r>
            <a:r>
              <a:rPr lang="it-IT" altLang="it-IT" dirty="0" err="1">
                <a:latin typeface="Arial Unicode MS" pitchFamily="34" charset="-128"/>
              </a:rPr>
              <a:t>switch</a:t>
            </a:r>
            <a:r>
              <a:rPr lang="it-IT" altLang="it-IT" dirty="0">
                <a:latin typeface="Arial Unicode MS" pitchFamily="34" charset="-128"/>
              </a:rPr>
              <a:t> </a:t>
            </a:r>
            <a:r>
              <a:rPr lang="it-IT" altLang="it-IT" dirty="0" err="1">
                <a:latin typeface="Arial Unicode MS" pitchFamily="34" charset="-128"/>
              </a:rPr>
              <a:t>pressed</a:t>
            </a:r>
            <a:endParaRPr lang="it-IT" altLang="it-IT" dirty="0">
              <a:latin typeface="Arial" pitchFamily="34" charset="0"/>
            </a:endParaRPr>
          </a:p>
          <a:p>
            <a:pPr lvl="0" eaLnBrk="0" fontAlgn="base" hangingPunct="0">
              <a:spcBef>
                <a:spcPct val="0"/>
              </a:spcBef>
              <a:spcAft>
                <a:spcPct val="0"/>
              </a:spcAft>
            </a:pPr>
            <a:r>
              <a:rPr lang="it-IT" altLang="it-IT" dirty="0">
                <a:latin typeface="Arial Unicode MS" pitchFamily="34" charset="-128"/>
              </a:rPr>
              <a:t>    angle = angle - </a:t>
            </a:r>
            <a:r>
              <a:rPr lang="it-IT" altLang="it-IT" dirty="0" err="1">
                <a:latin typeface="Arial Unicode MS" pitchFamily="34" charset="-128"/>
              </a:rPr>
              <a:t>change</a:t>
            </a:r>
            <a:r>
              <a:rPr lang="it-IT" altLang="it-IT" dirty="0">
                <a:latin typeface="Arial Unicode MS" pitchFamily="34" charset="-128"/>
              </a:rPr>
              <a:t>;</a:t>
            </a:r>
            <a:endParaRPr lang="it-IT" altLang="it-IT" dirty="0">
              <a:latin typeface="Arial" pitchFamily="34" charset="0"/>
            </a:endParaRPr>
          </a:p>
          <a:p>
            <a:pPr lvl="0" eaLnBrk="0" fontAlgn="base" hangingPunct="0">
              <a:spcBef>
                <a:spcPct val="0"/>
              </a:spcBef>
              <a:spcAft>
                <a:spcPct val="0"/>
              </a:spcAft>
            </a:pPr>
            <a:r>
              <a:rPr lang="it-IT" altLang="it-IT" dirty="0">
                <a:latin typeface="Arial Unicode MS" pitchFamily="34" charset="-128"/>
              </a:rPr>
              <a:t>  }  </a:t>
            </a:r>
            <a:endParaRPr lang="it-IT" altLang="it-IT" dirty="0">
              <a:latin typeface="Arial" pitchFamily="34" charset="0"/>
            </a:endParaRPr>
          </a:p>
          <a:p>
            <a:pPr lvl="0" eaLnBrk="0" fontAlgn="base" hangingPunct="0">
              <a:spcBef>
                <a:spcPct val="0"/>
              </a:spcBef>
              <a:spcAft>
                <a:spcPct val="0"/>
              </a:spcAft>
            </a:pPr>
            <a:r>
              <a:rPr lang="it-IT" altLang="it-IT" dirty="0">
                <a:latin typeface="Arial Unicode MS" pitchFamily="34" charset="-128"/>
              </a:rPr>
              <a:t>  angle = </a:t>
            </a:r>
            <a:r>
              <a:rPr lang="it-IT" altLang="it-IT" dirty="0" err="1">
                <a:latin typeface="Arial Unicode MS" pitchFamily="34" charset="-128"/>
              </a:rPr>
              <a:t>constrain</a:t>
            </a:r>
            <a:r>
              <a:rPr lang="it-IT" altLang="it-IT" dirty="0">
                <a:latin typeface="Arial Unicode MS" pitchFamily="34" charset="-128"/>
              </a:rPr>
              <a:t>(angle, 0, 180); </a:t>
            </a:r>
            <a:r>
              <a:rPr lang="it-IT" altLang="it-IT" sz="1200" dirty="0">
                <a:latin typeface="Arial Unicode MS" pitchFamily="34" charset="-128"/>
              </a:rPr>
              <a:t>// </a:t>
            </a:r>
            <a:r>
              <a:rPr lang="it-IT" altLang="it-IT" sz="1200" dirty="0" err="1">
                <a:latin typeface="Arial Unicode MS" pitchFamily="34" charset="-128"/>
              </a:rPr>
              <a:t>limit</a:t>
            </a:r>
            <a:r>
              <a:rPr lang="it-IT" altLang="it-IT" sz="1200" dirty="0">
                <a:latin typeface="Arial Unicode MS" pitchFamily="34" charset="-128"/>
              </a:rPr>
              <a:t> </a:t>
            </a:r>
            <a:r>
              <a:rPr lang="it-IT" altLang="it-IT" sz="1200" dirty="0" err="1">
                <a:latin typeface="Arial Unicode MS" pitchFamily="34" charset="-128"/>
              </a:rPr>
              <a:t>value</a:t>
            </a:r>
            <a:r>
              <a:rPr lang="it-IT" altLang="it-IT" sz="1200" dirty="0">
                <a:latin typeface="Arial Unicode MS" pitchFamily="34" charset="-128"/>
              </a:rPr>
              <a:t> of angle</a:t>
            </a:r>
            <a:endParaRPr lang="it-IT" altLang="it-IT" sz="1200" dirty="0">
              <a:latin typeface="Arial" pitchFamily="34" charset="0"/>
            </a:endParaRPr>
          </a:p>
          <a:p>
            <a:pPr lvl="0" eaLnBrk="0" fontAlgn="base" hangingPunct="0">
              <a:spcBef>
                <a:spcPct val="0"/>
              </a:spcBef>
              <a:spcAft>
                <a:spcPct val="0"/>
              </a:spcAft>
            </a:pPr>
            <a:r>
              <a:rPr lang="it-IT" altLang="it-IT" dirty="0">
                <a:latin typeface="Arial Unicode MS" pitchFamily="34" charset="-128"/>
              </a:rPr>
              <a:t>  </a:t>
            </a:r>
            <a:r>
              <a:rPr lang="it-IT" altLang="it-IT" dirty="0" err="1">
                <a:latin typeface="Arial Unicode MS" pitchFamily="34" charset="-128"/>
              </a:rPr>
              <a:t>servo.write</a:t>
            </a:r>
            <a:r>
              <a:rPr lang="it-IT" altLang="it-IT" dirty="0">
                <a:latin typeface="Arial Unicode MS" pitchFamily="34" charset="-128"/>
              </a:rPr>
              <a:t>(angle);</a:t>
            </a:r>
            <a:endParaRPr lang="it-IT" altLang="it-IT" dirty="0">
              <a:latin typeface="Arial" pitchFamily="34" charset="0"/>
            </a:endParaRPr>
          </a:p>
          <a:p>
            <a:pPr lvl="0" eaLnBrk="0" fontAlgn="base" hangingPunct="0">
              <a:spcBef>
                <a:spcPct val="0"/>
              </a:spcBef>
              <a:spcAft>
                <a:spcPct val="0"/>
              </a:spcAft>
            </a:pPr>
            <a:r>
              <a:rPr lang="it-IT" altLang="it-IT" dirty="0">
                <a:latin typeface="Arial Unicode MS" pitchFamily="34" charset="-128"/>
              </a:rPr>
              <a:t>  delay(val);</a:t>
            </a:r>
            <a:endParaRPr lang="it-IT" altLang="it-IT" dirty="0">
              <a:latin typeface="Arial" pitchFamily="34" charset="0"/>
            </a:endParaRPr>
          </a:p>
          <a:p>
            <a:pPr lvl="0" eaLnBrk="0" fontAlgn="base" hangingPunct="0">
              <a:spcBef>
                <a:spcPct val="0"/>
              </a:spcBef>
              <a:spcAft>
                <a:spcPct val="0"/>
              </a:spcAft>
            </a:pPr>
            <a:r>
              <a:rPr lang="it-IT" altLang="it-IT" dirty="0">
                <a:latin typeface="Arial Unicode MS" pitchFamily="34" charset="-128"/>
              </a:rPr>
              <a:t>}</a:t>
            </a:r>
            <a:endParaRPr lang="it-IT" altLang="it-IT" dirty="0">
              <a:latin typeface="Arial" pitchFamily="34" charset="0"/>
            </a:endParaRPr>
          </a:p>
        </p:txBody>
      </p:sp>
    </p:spTree>
    <p:extLst>
      <p:ext uri="{BB962C8B-B14F-4D97-AF65-F5344CB8AC3E}">
        <p14:creationId xmlns:p14="http://schemas.microsoft.com/office/powerpoint/2010/main" val="19713869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558" y="1268760"/>
            <a:ext cx="7434826" cy="4896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ttangolo 2"/>
          <p:cNvSpPr/>
          <p:nvPr/>
        </p:nvSpPr>
        <p:spPr>
          <a:xfrm>
            <a:off x="319088" y="292006"/>
            <a:ext cx="4572000" cy="369332"/>
          </a:xfrm>
          <a:prstGeom prst="rect">
            <a:avLst/>
          </a:prstGeom>
        </p:spPr>
        <p:txBody>
          <a:bodyPr>
            <a:spAutoFit/>
          </a:bodyPr>
          <a:lstStyle/>
          <a:p>
            <a:pPr marL="0" lvl="1"/>
            <a:r>
              <a:rPr lang="it-IT" b="1" dirty="0" smtClean="0"/>
              <a:t>Un Servo comandato da pulsanti </a:t>
            </a:r>
            <a:endParaRPr lang="it-IT" b="1" dirty="0"/>
          </a:p>
        </p:txBody>
      </p:sp>
      <p:sp>
        <p:nvSpPr>
          <p:cNvPr id="4" name="Rettangolo 3"/>
          <p:cNvSpPr/>
          <p:nvPr/>
        </p:nvSpPr>
        <p:spPr>
          <a:xfrm>
            <a:off x="5370791" y="476672"/>
            <a:ext cx="3188693" cy="523220"/>
          </a:xfrm>
          <a:prstGeom prst="rect">
            <a:avLst/>
          </a:prstGeom>
        </p:spPr>
        <p:txBody>
          <a:bodyPr wrap="none">
            <a:spAutoFit/>
          </a:bodyPr>
          <a:lstStyle/>
          <a:p>
            <a:r>
              <a:rPr lang="it-IT" sz="2800" b="1" dirty="0">
                <a:solidFill>
                  <a:srgbClr val="C00000"/>
                </a:solidFill>
              </a:rPr>
              <a:t>AMON ed ARDUINO</a:t>
            </a:r>
            <a:endParaRPr lang="it-IT" sz="2800" dirty="0">
              <a:solidFill>
                <a:srgbClr val="C00000"/>
              </a:solidFill>
            </a:endParaRPr>
          </a:p>
        </p:txBody>
      </p:sp>
      <p:sp>
        <p:nvSpPr>
          <p:cNvPr id="2" name="Rettangolo 1"/>
          <p:cNvSpPr/>
          <p:nvPr/>
        </p:nvSpPr>
        <p:spPr>
          <a:xfrm>
            <a:off x="319088" y="6226574"/>
            <a:ext cx="7853312" cy="369332"/>
          </a:xfrm>
          <a:prstGeom prst="rect">
            <a:avLst/>
          </a:prstGeom>
        </p:spPr>
        <p:txBody>
          <a:bodyPr wrap="square">
            <a:spAutoFit/>
          </a:bodyPr>
          <a:lstStyle/>
          <a:p>
            <a:r>
              <a:rPr lang="it-IT" i="1" dirty="0"/>
              <a:t>http://www.mauroalfieri.it/elettronica/tutorial-arduino-i-servo-e-i-pulsanti.html</a:t>
            </a:r>
          </a:p>
        </p:txBody>
      </p:sp>
    </p:spTree>
    <p:extLst>
      <p:ext uri="{BB962C8B-B14F-4D97-AF65-F5344CB8AC3E}">
        <p14:creationId xmlns:p14="http://schemas.microsoft.com/office/powerpoint/2010/main" val="1162580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95536" y="1052736"/>
            <a:ext cx="4386137"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600" b="0" i="0" u="none" strike="noStrike" cap="none" normalizeH="0" baseline="0" dirty="0" smtClean="0">
                <a:ln>
                  <a:noFill/>
                </a:ln>
                <a:solidFill>
                  <a:schemeClr val="tx1"/>
                </a:solidFill>
                <a:effectLst/>
                <a:latin typeface="Arial Unicode MS" pitchFamily="34" charset="-128"/>
              </a:rPr>
              <a:t>// </a:t>
            </a:r>
            <a:r>
              <a:rPr kumimoji="0" lang="it-IT" altLang="it-IT" sz="1600" b="0" i="0" u="none" strike="noStrike" cap="none" normalizeH="0" baseline="0" dirty="0" err="1" smtClean="0">
                <a:ln>
                  <a:noFill/>
                </a:ln>
                <a:solidFill>
                  <a:schemeClr val="tx1"/>
                </a:solidFill>
                <a:effectLst/>
                <a:latin typeface="Arial Unicode MS" pitchFamily="34" charset="-128"/>
              </a:rPr>
              <a:t>Controlling</a:t>
            </a:r>
            <a:r>
              <a:rPr kumimoji="0" lang="it-IT" altLang="it-IT" sz="1600" b="0" i="0" u="none" strike="noStrike" cap="none" normalizeH="0" baseline="0" dirty="0" smtClean="0">
                <a:ln>
                  <a:noFill/>
                </a:ln>
                <a:solidFill>
                  <a:schemeClr val="tx1"/>
                </a:solidFill>
                <a:effectLst/>
                <a:latin typeface="Arial Unicode MS" pitchFamily="34" charset="-128"/>
              </a:rPr>
              <a:t> a servo position </a:t>
            </a:r>
            <a:r>
              <a:rPr kumimoji="0" lang="it-IT" altLang="it-IT" sz="1600" b="0" i="0" u="none" strike="noStrike" cap="none" normalizeH="0" baseline="0" dirty="0" err="1" smtClean="0">
                <a:ln>
                  <a:noFill/>
                </a:ln>
                <a:solidFill>
                  <a:schemeClr val="tx1"/>
                </a:solidFill>
                <a:effectLst/>
                <a:latin typeface="Arial Unicode MS" pitchFamily="34" charset="-128"/>
              </a:rPr>
              <a:t>using</a:t>
            </a:r>
            <a:r>
              <a:rPr kumimoji="0" lang="it-IT" altLang="it-IT" sz="1600" b="0" i="0" u="none" strike="noStrike" cap="none" normalizeH="0" baseline="0" dirty="0" smtClean="0">
                <a:ln>
                  <a:noFill/>
                </a:ln>
                <a:solidFill>
                  <a:schemeClr val="tx1"/>
                </a:solidFill>
                <a:effectLst/>
                <a:latin typeface="Arial Unicode MS" pitchFamily="34" charset="-128"/>
              </a:rPr>
              <a:t> </a:t>
            </a:r>
            <a:r>
              <a:rPr kumimoji="0" lang="it-IT" altLang="it-IT" sz="1600" b="0" i="0" u="none" strike="noStrike" cap="none" normalizeH="0" baseline="0" dirty="0" err="1" smtClean="0">
                <a:ln>
                  <a:noFill/>
                </a:ln>
                <a:solidFill>
                  <a:schemeClr val="tx1"/>
                </a:solidFill>
                <a:effectLst/>
                <a:latin typeface="Arial Unicode MS" pitchFamily="34" charset="-128"/>
              </a:rPr>
              <a:t>two</a:t>
            </a:r>
            <a:r>
              <a:rPr kumimoji="0" lang="it-IT" altLang="it-IT" sz="1600" b="0" i="0" u="none" strike="noStrike" cap="none" normalizeH="0" baseline="0" dirty="0" smtClean="0">
                <a:ln>
                  <a:noFill/>
                </a:ln>
                <a:solidFill>
                  <a:schemeClr val="tx1"/>
                </a:solidFill>
                <a:effectLst/>
                <a:latin typeface="Arial Unicode MS" pitchFamily="34" charset="-128"/>
              </a:rPr>
              <a:t> </a:t>
            </a:r>
            <a:r>
              <a:rPr kumimoji="0" lang="it-IT" altLang="it-IT" sz="1600" b="0" i="0" u="none" strike="noStrike" cap="none" normalizeH="0" baseline="0" dirty="0" err="1" smtClean="0">
                <a:ln>
                  <a:noFill/>
                </a:ln>
                <a:solidFill>
                  <a:schemeClr val="tx1"/>
                </a:solidFill>
                <a:effectLst/>
                <a:latin typeface="Arial Unicode MS" pitchFamily="34" charset="-128"/>
              </a:rPr>
              <a:t>button</a:t>
            </a:r>
            <a:endParaRPr kumimoji="0" lang="it-IT" altLang="it-IT"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600" b="0" i="0" u="none" strike="noStrike" cap="none" normalizeH="0" baseline="0" dirty="0" smtClean="0">
                <a:ln>
                  <a:noFill/>
                </a:ln>
                <a:solidFill>
                  <a:schemeClr val="tx1"/>
                </a:solidFill>
                <a:effectLst/>
                <a:latin typeface="Arial Unicode MS" pitchFamily="34" charset="-128"/>
              </a:rPr>
              <a:t>// by Alfieri Mauro &lt;http://www.mauroalfieri.it&gt; </a:t>
            </a:r>
            <a:endParaRPr kumimoji="0" lang="it-IT" altLang="it-IT"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600" b="0" i="0" u="none" strike="noStrike" cap="none" normalizeH="0" baseline="0" dirty="0" smtClean="0">
                <a:ln>
                  <a:noFill/>
                </a:ln>
                <a:solidFill>
                  <a:schemeClr val="tx1"/>
                </a:solidFill>
                <a:effectLst/>
                <a:latin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600" b="1" i="0" u="none" strike="noStrike" cap="none" normalizeH="0" baseline="0" dirty="0" smtClean="0">
                <a:ln>
                  <a:noFill/>
                </a:ln>
                <a:solidFill>
                  <a:schemeClr val="tx1"/>
                </a:solidFill>
                <a:effectLst/>
                <a:latin typeface="Arial Unicode MS" pitchFamily="34" charset="-128"/>
              </a:rPr>
              <a:t>#include &lt;</a:t>
            </a:r>
            <a:r>
              <a:rPr kumimoji="0" lang="it-IT" altLang="it-IT" sz="1600" b="1" i="0" u="none" strike="noStrike" cap="none" normalizeH="0" baseline="0" dirty="0" err="1" smtClean="0">
                <a:ln>
                  <a:noFill/>
                </a:ln>
                <a:solidFill>
                  <a:schemeClr val="tx1"/>
                </a:solidFill>
                <a:effectLst/>
                <a:latin typeface="Arial Unicode MS" pitchFamily="34" charset="-128"/>
              </a:rPr>
              <a:t>Servo.h</a:t>
            </a:r>
            <a:r>
              <a:rPr kumimoji="0" lang="it-IT" altLang="it-IT" sz="1600" b="1" i="0" u="none" strike="noStrike" cap="none" normalizeH="0" baseline="0" dirty="0" smtClean="0">
                <a:ln>
                  <a:noFill/>
                </a:ln>
                <a:solidFill>
                  <a:schemeClr val="tx1"/>
                </a:solidFill>
                <a:effectLst/>
                <a:latin typeface="Arial Unicode MS" pitchFamily="34" charset="-128"/>
              </a:rPr>
              <a:t>&gt; </a:t>
            </a:r>
            <a:endParaRPr kumimoji="0" lang="it-IT" altLang="it-IT" sz="16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600" b="0" i="0" u="none" strike="noStrike" cap="none" normalizeH="0" baseline="0" dirty="0" smtClean="0">
                <a:ln>
                  <a:noFill/>
                </a:ln>
                <a:solidFill>
                  <a:schemeClr val="tx1"/>
                </a:solidFill>
                <a:effectLst/>
                <a:latin typeface="Arial Unicode MS" pitchFamily="34" charset="-128"/>
              </a:rPr>
              <a:t>Servo </a:t>
            </a:r>
            <a:r>
              <a:rPr kumimoji="0" lang="it-IT" altLang="it-IT" sz="1600" b="0" i="0" u="none" strike="noStrike" cap="none" normalizeH="0" baseline="0" dirty="0" err="1" smtClean="0">
                <a:ln>
                  <a:noFill/>
                </a:ln>
                <a:solidFill>
                  <a:schemeClr val="tx1"/>
                </a:solidFill>
                <a:effectLst/>
                <a:latin typeface="Arial Unicode MS" pitchFamily="34" charset="-128"/>
              </a:rPr>
              <a:t>myservo</a:t>
            </a:r>
            <a:r>
              <a:rPr kumimoji="0" lang="it-IT" altLang="it-IT" sz="1600" b="0" i="0" u="none" strike="noStrike" cap="none" normalizeH="0" baseline="0" dirty="0" smtClean="0">
                <a:ln>
                  <a:noFill/>
                </a:ln>
                <a:solidFill>
                  <a:schemeClr val="tx1"/>
                </a:solidFill>
                <a:effectLst/>
                <a:latin typeface="Arial Unicode MS" pitchFamily="34" charset="-128"/>
              </a:rPr>
              <a:t>;  // create servo </a:t>
            </a:r>
            <a:r>
              <a:rPr kumimoji="0" lang="it-IT" altLang="it-IT" sz="1600" b="0" i="0" u="none" strike="noStrike" cap="none" normalizeH="0" baseline="0" dirty="0" err="1" smtClean="0">
                <a:ln>
                  <a:noFill/>
                </a:ln>
                <a:solidFill>
                  <a:schemeClr val="tx1"/>
                </a:solidFill>
                <a:effectLst/>
                <a:latin typeface="Arial Unicode MS" pitchFamily="34" charset="-128"/>
              </a:rPr>
              <a:t>object</a:t>
            </a:r>
            <a:endParaRPr kumimoji="0" lang="it-IT" altLang="it-IT"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600" b="0" i="0" u="none" strike="noStrike" cap="none" normalizeH="0" baseline="0" dirty="0" smtClean="0">
                <a:ln>
                  <a:noFill/>
                </a:ln>
                <a:solidFill>
                  <a:schemeClr val="tx1"/>
                </a:solidFill>
                <a:effectLst/>
                <a:latin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600" b="0" i="0" u="none" strike="noStrike" cap="none" normalizeH="0" baseline="0" dirty="0" err="1" smtClean="0">
                <a:ln>
                  <a:noFill/>
                </a:ln>
                <a:solidFill>
                  <a:schemeClr val="tx1"/>
                </a:solidFill>
                <a:effectLst/>
                <a:latin typeface="Arial Unicode MS" pitchFamily="34" charset="-128"/>
              </a:rPr>
              <a:t>int</a:t>
            </a:r>
            <a:r>
              <a:rPr kumimoji="0" lang="it-IT" altLang="it-IT" sz="1600" b="0" i="0" u="none" strike="noStrike" cap="none" normalizeH="0" baseline="0" dirty="0" smtClean="0">
                <a:ln>
                  <a:noFill/>
                </a:ln>
                <a:solidFill>
                  <a:schemeClr val="tx1"/>
                </a:solidFill>
                <a:effectLst/>
                <a:latin typeface="Arial" pitchFamily="34" charset="0"/>
              </a:rPr>
              <a:t> </a:t>
            </a:r>
            <a:r>
              <a:rPr kumimoji="0" lang="it-IT" altLang="it-IT" sz="1600" b="0" i="0" u="none" strike="noStrike" cap="none" normalizeH="0" baseline="0" dirty="0" smtClean="0">
                <a:ln>
                  <a:noFill/>
                </a:ln>
                <a:solidFill>
                  <a:schemeClr val="tx1"/>
                </a:solidFill>
                <a:effectLst/>
                <a:latin typeface="Arial Unicode MS" pitchFamily="34" charset="-128"/>
              </a:rPr>
              <a:t>grado = 0;</a:t>
            </a:r>
            <a:endParaRPr kumimoji="0" lang="it-IT" altLang="it-IT"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600" b="0" i="0" u="none" strike="noStrike" cap="none" normalizeH="0" baseline="0" dirty="0" err="1" smtClean="0">
                <a:ln>
                  <a:noFill/>
                </a:ln>
                <a:solidFill>
                  <a:schemeClr val="tx1"/>
                </a:solidFill>
                <a:effectLst/>
                <a:latin typeface="Arial Unicode MS" pitchFamily="34" charset="-128"/>
              </a:rPr>
              <a:t>int</a:t>
            </a:r>
            <a:r>
              <a:rPr kumimoji="0" lang="it-IT" altLang="it-IT" sz="1600" b="0" i="0" u="none" strike="noStrike" cap="none" normalizeH="0" baseline="0" dirty="0" smtClean="0">
                <a:ln>
                  <a:noFill/>
                </a:ln>
                <a:solidFill>
                  <a:schemeClr val="tx1"/>
                </a:solidFill>
                <a:effectLst/>
                <a:latin typeface="Arial" pitchFamily="34" charset="0"/>
              </a:rPr>
              <a:t> </a:t>
            </a:r>
            <a:r>
              <a:rPr kumimoji="0" lang="it-IT" altLang="it-IT" sz="1600" b="0" i="0" u="none" strike="noStrike" cap="none" normalizeH="0" baseline="0" dirty="0" err="1" smtClean="0">
                <a:ln>
                  <a:noFill/>
                </a:ln>
                <a:solidFill>
                  <a:schemeClr val="tx1"/>
                </a:solidFill>
                <a:effectLst/>
                <a:latin typeface="Arial Unicode MS" pitchFamily="34" charset="-128"/>
              </a:rPr>
              <a:t>minGrad</a:t>
            </a:r>
            <a:r>
              <a:rPr kumimoji="0" lang="it-IT" altLang="it-IT" sz="1600" b="0" i="0" u="none" strike="noStrike" cap="none" normalizeH="0" baseline="0" dirty="0" smtClean="0">
                <a:ln>
                  <a:noFill/>
                </a:ln>
                <a:solidFill>
                  <a:schemeClr val="tx1"/>
                </a:solidFill>
                <a:effectLst/>
                <a:latin typeface="Arial Unicode MS" pitchFamily="34" charset="-128"/>
              </a:rPr>
              <a:t> = 0;</a:t>
            </a:r>
            <a:endParaRPr kumimoji="0" lang="it-IT" altLang="it-IT"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600" b="0" i="0" u="none" strike="noStrike" cap="none" normalizeH="0" baseline="0" dirty="0" err="1" smtClean="0">
                <a:ln>
                  <a:noFill/>
                </a:ln>
                <a:solidFill>
                  <a:schemeClr val="tx1"/>
                </a:solidFill>
                <a:effectLst/>
                <a:latin typeface="Arial Unicode MS" pitchFamily="34" charset="-128"/>
              </a:rPr>
              <a:t>int</a:t>
            </a:r>
            <a:r>
              <a:rPr kumimoji="0" lang="it-IT" altLang="it-IT" sz="1600" b="0" i="0" u="none" strike="noStrike" cap="none" normalizeH="0" baseline="0" dirty="0" smtClean="0">
                <a:ln>
                  <a:noFill/>
                </a:ln>
                <a:solidFill>
                  <a:schemeClr val="tx1"/>
                </a:solidFill>
                <a:effectLst/>
                <a:latin typeface="Arial" pitchFamily="34" charset="0"/>
              </a:rPr>
              <a:t> </a:t>
            </a:r>
            <a:r>
              <a:rPr kumimoji="0" lang="it-IT" altLang="it-IT" sz="1600" b="0" i="0" u="none" strike="noStrike" cap="none" normalizeH="0" baseline="0" dirty="0" err="1" smtClean="0">
                <a:ln>
                  <a:noFill/>
                </a:ln>
                <a:solidFill>
                  <a:schemeClr val="tx1"/>
                </a:solidFill>
                <a:effectLst/>
                <a:latin typeface="Arial Unicode MS" pitchFamily="34" charset="-128"/>
              </a:rPr>
              <a:t>maxGrad</a:t>
            </a:r>
            <a:r>
              <a:rPr kumimoji="0" lang="it-IT" altLang="it-IT" sz="1600" b="0" i="0" u="none" strike="noStrike" cap="none" normalizeH="0" baseline="0" dirty="0" smtClean="0">
                <a:ln>
                  <a:noFill/>
                </a:ln>
                <a:solidFill>
                  <a:schemeClr val="tx1"/>
                </a:solidFill>
                <a:effectLst/>
                <a:latin typeface="Arial Unicode MS" pitchFamily="34" charset="-128"/>
              </a:rPr>
              <a:t> = 180;</a:t>
            </a:r>
            <a:endParaRPr kumimoji="0" lang="it-IT" altLang="it-IT"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600" b="0" i="0" u="none" strike="noStrike" cap="none" normalizeH="0" baseline="0" dirty="0" err="1" smtClean="0">
                <a:ln>
                  <a:noFill/>
                </a:ln>
                <a:solidFill>
                  <a:schemeClr val="tx1"/>
                </a:solidFill>
                <a:effectLst/>
                <a:latin typeface="Arial Unicode MS" pitchFamily="34" charset="-128"/>
              </a:rPr>
              <a:t>int</a:t>
            </a:r>
            <a:r>
              <a:rPr kumimoji="0" lang="it-IT" altLang="it-IT" sz="1600" b="0" i="0" u="none" strike="noStrike" cap="none" normalizeH="0" baseline="0" dirty="0" smtClean="0">
                <a:ln>
                  <a:noFill/>
                </a:ln>
                <a:solidFill>
                  <a:schemeClr val="tx1"/>
                </a:solidFill>
                <a:effectLst/>
                <a:latin typeface="Arial" pitchFamily="34" charset="0"/>
              </a:rPr>
              <a:t> </a:t>
            </a:r>
            <a:r>
              <a:rPr kumimoji="0" lang="it-IT" altLang="it-IT" sz="1600" b="0" i="0" u="none" strike="noStrike" cap="none" normalizeH="0" baseline="0" dirty="0" err="1" smtClean="0">
                <a:ln>
                  <a:noFill/>
                </a:ln>
                <a:solidFill>
                  <a:schemeClr val="tx1"/>
                </a:solidFill>
                <a:effectLst/>
                <a:latin typeface="Arial Unicode MS" pitchFamily="34" charset="-128"/>
              </a:rPr>
              <a:t>pinServo</a:t>
            </a:r>
            <a:r>
              <a:rPr kumimoji="0" lang="it-IT" altLang="it-IT" sz="1600" b="0" i="0" u="none" strike="noStrike" cap="none" normalizeH="0" baseline="0" dirty="0" smtClean="0">
                <a:ln>
                  <a:noFill/>
                </a:ln>
                <a:solidFill>
                  <a:schemeClr val="tx1"/>
                </a:solidFill>
                <a:effectLst/>
                <a:latin typeface="Arial Unicode MS" pitchFamily="34" charset="-128"/>
              </a:rPr>
              <a:t> = 3;</a:t>
            </a:r>
            <a:endParaRPr kumimoji="0" lang="it-IT" altLang="it-IT"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600" b="0" i="0" u="none" strike="noStrike" cap="none" normalizeH="0" baseline="0" dirty="0" err="1" smtClean="0">
                <a:ln>
                  <a:noFill/>
                </a:ln>
                <a:solidFill>
                  <a:schemeClr val="tx1"/>
                </a:solidFill>
                <a:effectLst/>
                <a:latin typeface="Arial Unicode MS" pitchFamily="34" charset="-128"/>
              </a:rPr>
              <a:t>int</a:t>
            </a:r>
            <a:r>
              <a:rPr kumimoji="0" lang="it-IT" altLang="it-IT" sz="1600" b="0" i="0" u="none" strike="noStrike" cap="none" normalizeH="0" baseline="0" dirty="0" smtClean="0">
                <a:ln>
                  <a:noFill/>
                </a:ln>
                <a:solidFill>
                  <a:schemeClr val="tx1"/>
                </a:solidFill>
                <a:effectLst/>
                <a:latin typeface="Arial" pitchFamily="34" charset="0"/>
              </a:rPr>
              <a:t> </a:t>
            </a:r>
            <a:r>
              <a:rPr kumimoji="0" lang="it-IT" altLang="it-IT" sz="1600" b="0" i="0" u="none" strike="noStrike" cap="none" normalizeH="0" baseline="0" dirty="0" err="1" smtClean="0">
                <a:ln>
                  <a:noFill/>
                </a:ln>
                <a:solidFill>
                  <a:schemeClr val="tx1"/>
                </a:solidFill>
                <a:effectLst/>
                <a:latin typeface="Arial Unicode MS" pitchFamily="34" charset="-128"/>
              </a:rPr>
              <a:t>prev</a:t>
            </a:r>
            <a:r>
              <a:rPr kumimoji="0" lang="it-IT" altLang="it-IT" sz="1600" b="0" i="0" u="none" strike="noStrike" cap="none" normalizeH="0" baseline="0" dirty="0" smtClean="0">
                <a:ln>
                  <a:noFill/>
                </a:ln>
                <a:solidFill>
                  <a:schemeClr val="tx1"/>
                </a:solidFill>
                <a:effectLst/>
                <a:latin typeface="Arial Unicode MS" pitchFamily="34" charset="-128"/>
              </a:rPr>
              <a:t> = A1;</a:t>
            </a:r>
            <a:endParaRPr kumimoji="0" lang="it-IT" altLang="it-IT"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600" b="0" i="0" u="none" strike="noStrike" cap="none" normalizeH="0" baseline="0" dirty="0" err="1" smtClean="0">
                <a:ln>
                  <a:noFill/>
                </a:ln>
                <a:solidFill>
                  <a:schemeClr val="tx1"/>
                </a:solidFill>
                <a:effectLst/>
                <a:latin typeface="Arial Unicode MS" pitchFamily="34" charset="-128"/>
              </a:rPr>
              <a:t>int</a:t>
            </a:r>
            <a:r>
              <a:rPr kumimoji="0" lang="it-IT" altLang="it-IT" sz="1600" b="0" i="0" u="none" strike="noStrike" cap="none" normalizeH="0" baseline="0" dirty="0" smtClean="0">
                <a:ln>
                  <a:noFill/>
                </a:ln>
                <a:solidFill>
                  <a:schemeClr val="tx1"/>
                </a:solidFill>
                <a:effectLst/>
                <a:latin typeface="Arial" pitchFamily="34" charset="0"/>
              </a:rPr>
              <a:t> </a:t>
            </a:r>
            <a:r>
              <a:rPr kumimoji="0" lang="it-IT" altLang="it-IT" sz="1600" b="0" i="0" u="none" strike="noStrike" cap="none" normalizeH="0" baseline="0" dirty="0" err="1" smtClean="0">
                <a:ln>
                  <a:noFill/>
                </a:ln>
                <a:solidFill>
                  <a:schemeClr val="tx1"/>
                </a:solidFill>
                <a:effectLst/>
                <a:latin typeface="Arial Unicode MS" pitchFamily="34" charset="-128"/>
              </a:rPr>
              <a:t>next</a:t>
            </a:r>
            <a:r>
              <a:rPr kumimoji="0" lang="it-IT" altLang="it-IT" sz="1600" b="0" i="0" u="none" strike="noStrike" cap="none" normalizeH="0" baseline="0" dirty="0" smtClean="0">
                <a:ln>
                  <a:noFill/>
                </a:ln>
                <a:solidFill>
                  <a:schemeClr val="tx1"/>
                </a:solidFill>
                <a:effectLst/>
                <a:latin typeface="Arial Unicode MS" pitchFamily="34" charset="-128"/>
              </a:rPr>
              <a:t> = A0;</a:t>
            </a:r>
            <a:endParaRPr kumimoji="0" lang="it-IT" altLang="it-IT"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600" b="0" i="0" u="none" strike="noStrike" cap="none" normalizeH="0" baseline="0" dirty="0" smtClean="0">
                <a:ln>
                  <a:noFill/>
                </a:ln>
                <a:solidFill>
                  <a:schemeClr val="tx1"/>
                </a:solidFill>
                <a:effectLst/>
                <a:latin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600" b="1" i="0" u="none" strike="noStrike" cap="none" normalizeH="0" baseline="0" dirty="0" err="1" smtClean="0">
                <a:ln>
                  <a:noFill/>
                </a:ln>
                <a:solidFill>
                  <a:schemeClr val="tx1"/>
                </a:solidFill>
                <a:effectLst/>
                <a:latin typeface="Arial Unicode MS" pitchFamily="34" charset="-128"/>
              </a:rPr>
              <a:t>void</a:t>
            </a:r>
            <a:r>
              <a:rPr kumimoji="0" lang="it-IT" altLang="it-IT" sz="1600" b="1" i="0" u="none" strike="noStrike" cap="none" normalizeH="0" baseline="0" dirty="0" smtClean="0">
                <a:ln>
                  <a:noFill/>
                </a:ln>
                <a:solidFill>
                  <a:schemeClr val="tx1"/>
                </a:solidFill>
                <a:effectLst/>
                <a:latin typeface="Arial" pitchFamily="34" charset="0"/>
              </a:rPr>
              <a:t> </a:t>
            </a:r>
            <a:r>
              <a:rPr kumimoji="0" lang="it-IT" altLang="it-IT" sz="1600" b="1" i="0" u="none" strike="noStrike" cap="none" normalizeH="0" baseline="0" dirty="0" smtClean="0">
                <a:ln>
                  <a:noFill/>
                </a:ln>
                <a:solidFill>
                  <a:schemeClr val="tx1"/>
                </a:solidFill>
                <a:effectLst/>
                <a:latin typeface="Arial Unicode MS" pitchFamily="34" charset="-128"/>
              </a:rPr>
              <a:t>setup()</a:t>
            </a:r>
            <a:endParaRPr kumimoji="0" lang="it-IT" altLang="it-IT" sz="16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600" b="0" i="0" u="none" strike="noStrike" cap="none" normalizeH="0" baseline="0" dirty="0" smtClean="0">
                <a:ln>
                  <a:noFill/>
                </a:ln>
                <a:solidFill>
                  <a:schemeClr val="tx1"/>
                </a:solidFill>
                <a:effectLst/>
                <a:latin typeface="Arial Unicode MS" pitchFamily="34" charset="-128"/>
              </a:rPr>
              <a:t>{</a:t>
            </a:r>
            <a:endParaRPr kumimoji="0" lang="it-IT" altLang="it-IT"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600" b="0" i="0" u="none" strike="noStrike" cap="none" normalizeH="0" baseline="0" dirty="0" smtClean="0">
                <a:ln>
                  <a:noFill/>
                </a:ln>
                <a:solidFill>
                  <a:schemeClr val="tx1"/>
                </a:solidFill>
                <a:effectLst/>
                <a:latin typeface="Arial Unicode MS" pitchFamily="34" charset="-128"/>
              </a:rPr>
              <a:t>  </a:t>
            </a:r>
            <a:r>
              <a:rPr kumimoji="0" lang="it-IT" altLang="it-IT" sz="1600" b="0" i="0" u="none" strike="noStrike" cap="none" normalizeH="0" baseline="0" dirty="0" err="1" smtClean="0">
                <a:ln>
                  <a:noFill/>
                </a:ln>
                <a:solidFill>
                  <a:schemeClr val="tx1"/>
                </a:solidFill>
                <a:effectLst/>
                <a:latin typeface="Arial Unicode MS" pitchFamily="34" charset="-128"/>
              </a:rPr>
              <a:t>myservo.attach</a:t>
            </a:r>
            <a:r>
              <a:rPr kumimoji="0" lang="it-IT" altLang="it-IT" sz="1600" b="0" i="0" u="none" strike="noStrike" cap="none" normalizeH="0" baseline="0" dirty="0" smtClean="0">
                <a:ln>
                  <a:noFill/>
                </a:ln>
                <a:solidFill>
                  <a:schemeClr val="tx1"/>
                </a:solidFill>
                <a:effectLst/>
                <a:latin typeface="Arial Unicode MS" pitchFamily="34" charset="-128"/>
              </a:rPr>
              <a:t>( </a:t>
            </a:r>
            <a:r>
              <a:rPr kumimoji="0" lang="it-IT" altLang="it-IT" sz="1600" b="0" i="0" u="none" strike="noStrike" cap="none" normalizeH="0" baseline="0" dirty="0" err="1" smtClean="0">
                <a:ln>
                  <a:noFill/>
                </a:ln>
                <a:solidFill>
                  <a:schemeClr val="tx1"/>
                </a:solidFill>
                <a:effectLst/>
                <a:latin typeface="Arial Unicode MS" pitchFamily="34" charset="-128"/>
              </a:rPr>
              <a:t>pinServo</a:t>
            </a:r>
            <a:r>
              <a:rPr kumimoji="0" lang="it-IT" altLang="it-IT" sz="1600" b="0" i="0" u="none" strike="noStrike" cap="none" normalizeH="0" baseline="0" dirty="0" smtClean="0">
                <a:ln>
                  <a:noFill/>
                </a:ln>
                <a:solidFill>
                  <a:schemeClr val="tx1"/>
                </a:solidFill>
                <a:effectLst/>
                <a:latin typeface="Arial Unicode MS" pitchFamily="34" charset="-128"/>
              </a:rPr>
              <a:t> );</a:t>
            </a:r>
            <a:endParaRPr kumimoji="0" lang="it-IT" altLang="it-IT"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600" b="0" i="0" u="none" strike="noStrike" cap="none" normalizeH="0" baseline="0" dirty="0" smtClean="0">
                <a:ln>
                  <a:noFill/>
                </a:ln>
                <a:solidFill>
                  <a:schemeClr val="tx1"/>
                </a:solidFill>
                <a:effectLst/>
                <a:latin typeface="Arial Unicode MS" pitchFamily="34" charset="-128"/>
              </a:rPr>
              <a:t>  </a:t>
            </a:r>
            <a:r>
              <a:rPr kumimoji="0" lang="it-IT" altLang="it-IT" sz="1600" b="0" i="0" u="none" strike="noStrike" cap="none" normalizeH="0" baseline="0" dirty="0" err="1" smtClean="0">
                <a:ln>
                  <a:noFill/>
                </a:ln>
                <a:solidFill>
                  <a:schemeClr val="tx1"/>
                </a:solidFill>
                <a:effectLst/>
                <a:latin typeface="Arial Unicode MS" pitchFamily="34" charset="-128"/>
              </a:rPr>
              <a:t>myservo.write</a:t>
            </a:r>
            <a:r>
              <a:rPr kumimoji="0" lang="it-IT" altLang="it-IT" sz="1600" b="0" i="0" u="none" strike="noStrike" cap="none" normalizeH="0" baseline="0" dirty="0" smtClean="0">
                <a:ln>
                  <a:noFill/>
                </a:ln>
                <a:solidFill>
                  <a:schemeClr val="tx1"/>
                </a:solidFill>
                <a:effectLst/>
                <a:latin typeface="Arial Unicode MS" pitchFamily="34" charset="-128"/>
              </a:rPr>
              <a:t>( grado );</a:t>
            </a:r>
            <a:endParaRPr kumimoji="0" lang="it-IT" altLang="it-IT"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600" b="0" i="0" u="none" strike="noStrike" cap="none" normalizeH="0" baseline="0" dirty="0" smtClean="0">
                <a:ln>
                  <a:noFill/>
                </a:ln>
                <a:solidFill>
                  <a:schemeClr val="tx1"/>
                </a:solidFill>
                <a:effectLst/>
                <a:latin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600" b="0" i="0" u="none" strike="noStrike" cap="none" normalizeH="0" baseline="0" dirty="0" smtClean="0">
                <a:ln>
                  <a:noFill/>
                </a:ln>
                <a:solidFill>
                  <a:schemeClr val="tx1"/>
                </a:solidFill>
                <a:effectLst/>
                <a:latin typeface="Arial Unicode MS" pitchFamily="34" charset="-128"/>
              </a:rPr>
              <a:t>  </a:t>
            </a:r>
            <a:r>
              <a:rPr kumimoji="0" lang="it-IT" altLang="it-IT" sz="1600" b="0" i="0" u="none" strike="noStrike" cap="none" normalizeH="0" baseline="0" dirty="0" err="1" smtClean="0">
                <a:ln>
                  <a:noFill/>
                </a:ln>
                <a:solidFill>
                  <a:schemeClr val="tx1"/>
                </a:solidFill>
                <a:effectLst/>
                <a:latin typeface="Arial Unicode MS" pitchFamily="34" charset="-128"/>
              </a:rPr>
              <a:t>pinMode</a:t>
            </a:r>
            <a:r>
              <a:rPr kumimoji="0" lang="it-IT" altLang="it-IT" sz="1600" b="0" i="0" u="none" strike="noStrike" cap="none" normalizeH="0" baseline="0" dirty="0" smtClean="0">
                <a:ln>
                  <a:noFill/>
                </a:ln>
                <a:solidFill>
                  <a:schemeClr val="tx1"/>
                </a:solidFill>
                <a:effectLst/>
                <a:latin typeface="Arial Unicode MS" pitchFamily="34" charset="-128"/>
              </a:rPr>
              <a:t>( </a:t>
            </a:r>
            <a:r>
              <a:rPr kumimoji="0" lang="it-IT" altLang="it-IT" sz="1600" b="0" i="0" u="none" strike="noStrike" cap="none" normalizeH="0" baseline="0" dirty="0" err="1" smtClean="0">
                <a:ln>
                  <a:noFill/>
                </a:ln>
                <a:solidFill>
                  <a:schemeClr val="tx1"/>
                </a:solidFill>
                <a:effectLst/>
                <a:latin typeface="Arial Unicode MS" pitchFamily="34" charset="-128"/>
              </a:rPr>
              <a:t>prev</a:t>
            </a:r>
            <a:r>
              <a:rPr kumimoji="0" lang="it-IT" altLang="it-IT" sz="1600" b="0" i="0" u="none" strike="noStrike" cap="none" normalizeH="0" baseline="0" dirty="0" smtClean="0">
                <a:ln>
                  <a:noFill/>
                </a:ln>
                <a:solidFill>
                  <a:schemeClr val="tx1"/>
                </a:solidFill>
                <a:effectLst/>
                <a:latin typeface="Arial Unicode MS" pitchFamily="34" charset="-128"/>
              </a:rPr>
              <a:t>, INPUT );</a:t>
            </a:r>
            <a:endParaRPr kumimoji="0" lang="it-IT" altLang="it-IT"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600" b="0" i="0" u="none" strike="noStrike" cap="none" normalizeH="0" baseline="0" dirty="0" smtClean="0">
                <a:ln>
                  <a:noFill/>
                </a:ln>
                <a:solidFill>
                  <a:schemeClr val="tx1"/>
                </a:solidFill>
                <a:effectLst/>
                <a:latin typeface="Arial Unicode MS" pitchFamily="34" charset="-128"/>
              </a:rPr>
              <a:t>  </a:t>
            </a:r>
            <a:r>
              <a:rPr kumimoji="0" lang="it-IT" altLang="it-IT" sz="1600" b="0" i="0" u="none" strike="noStrike" cap="none" normalizeH="0" baseline="0" dirty="0" err="1" smtClean="0">
                <a:ln>
                  <a:noFill/>
                </a:ln>
                <a:solidFill>
                  <a:schemeClr val="tx1"/>
                </a:solidFill>
                <a:effectLst/>
                <a:latin typeface="Arial Unicode MS" pitchFamily="34" charset="-128"/>
              </a:rPr>
              <a:t>pinMode</a:t>
            </a:r>
            <a:r>
              <a:rPr kumimoji="0" lang="it-IT" altLang="it-IT" sz="1600" b="0" i="0" u="none" strike="noStrike" cap="none" normalizeH="0" baseline="0" dirty="0" smtClean="0">
                <a:ln>
                  <a:noFill/>
                </a:ln>
                <a:solidFill>
                  <a:schemeClr val="tx1"/>
                </a:solidFill>
                <a:effectLst/>
                <a:latin typeface="Arial Unicode MS" pitchFamily="34" charset="-128"/>
              </a:rPr>
              <a:t>( </a:t>
            </a:r>
            <a:r>
              <a:rPr kumimoji="0" lang="it-IT" altLang="it-IT" sz="1600" b="0" i="0" u="none" strike="noStrike" cap="none" normalizeH="0" baseline="0" dirty="0" err="1" smtClean="0">
                <a:ln>
                  <a:noFill/>
                </a:ln>
                <a:solidFill>
                  <a:schemeClr val="tx1"/>
                </a:solidFill>
                <a:effectLst/>
                <a:latin typeface="Arial Unicode MS" pitchFamily="34" charset="-128"/>
              </a:rPr>
              <a:t>next</a:t>
            </a:r>
            <a:r>
              <a:rPr kumimoji="0" lang="it-IT" altLang="it-IT" sz="1600" b="0" i="0" u="none" strike="noStrike" cap="none" normalizeH="0" baseline="0" dirty="0" smtClean="0">
                <a:ln>
                  <a:noFill/>
                </a:ln>
                <a:solidFill>
                  <a:schemeClr val="tx1"/>
                </a:solidFill>
                <a:effectLst/>
                <a:latin typeface="Arial Unicode MS" pitchFamily="34" charset="-128"/>
              </a:rPr>
              <a:t>, INPUT );</a:t>
            </a:r>
            <a:endParaRPr kumimoji="0" lang="it-IT" altLang="it-IT"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600" b="0" i="0" u="none" strike="noStrike" cap="none" normalizeH="0" baseline="0" dirty="0" smtClean="0">
                <a:ln>
                  <a:noFill/>
                </a:ln>
                <a:solidFill>
                  <a:schemeClr val="tx1"/>
                </a:solidFill>
                <a:effectLst/>
                <a:latin typeface="Arial Unicode MS" pitchFamily="34" charset="-128"/>
              </a:rPr>
              <a:t>} </a:t>
            </a:r>
            <a:endParaRPr kumimoji="0" lang="it-IT" altLang="it-IT"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600" b="0" i="0" u="none" strike="noStrike" cap="none" normalizeH="0" baseline="0" dirty="0" smtClean="0">
                <a:ln>
                  <a:noFill/>
                </a:ln>
                <a:solidFill>
                  <a:schemeClr val="tx1"/>
                </a:solidFill>
                <a:effectLst/>
                <a:latin typeface="Arial" pitchFamily="34" charset="0"/>
              </a:rPr>
              <a:t> </a:t>
            </a:r>
          </a:p>
        </p:txBody>
      </p:sp>
      <p:sp>
        <p:nvSpPr>
          <p:cNvPr id="3" name="Rettangolo 2"/>
          <p:cNvSpPr/>
          <p:nvPr/>
        </p:nvSpPr>
        <p:spPr>
          <a:xfrm>
            <a:off x="4716016" y="2780928"/>
            <a:ext cx="4572000" cy="2800767"/>
          </a:xfrm>
          <a:prstGeom prst="rect">
            <a:avLst/>
          </a:prstGeom>
        </p:spPr>
        <p:txBody>
          <a:bodyPr>
            <a:spAutoFit/>
          </a:bodyPr>
          <a:lstStyle/>
          <a:p>
            <a:pPr lvl="0" eaLnBrk="0" fontAlgn="base" hangingPunct="0">
              <a:spcBef>
                <a:spcPct val="0"/>
              </a:spcBef>
              <a:spcAft>
                <a:spcPct val="0"/>
              </a:spcAft>
            </a:pPr>
            <a:r>
              <a:rPr lang="it-IT" altLang="it-IT" sz="1600" b="1" dirty="0" err="1">
                <a:latin typeface="Arial Unicode MS" pitchFamily="34" charset="-128"/>
              </a:rPr>
              <a:t>void</a:t>
            </a:r>
            <a:r>
              <a:rPr lang="it-IT" altLang="it-IT" sz="1600" b="1" dirty="0">
                <a:latin typeface="Arial" pitchFamily="34" charset="0"/>
              </a:rPr>
              <a:t> </a:t>
            </a:r>
            <a:r>
              <a:rPr lang="it-IT" altLang="it-IT" sz="1600" b="1" dirty="0" err="1">
                <a:latin typeface="Arial Unicode MS" pitchFamily="34" charset="-128"/>
              </a:rPr>
              <a:t>loop</a:t>
            </a:r>
            <a:r>
              <a:rPr lang="it-IT" altLang="it-IT" sz="1600" b="1" dirty="0">
                <a:latin typeface="Arial Unicode MS" pitchFamily="34" charset="-128"/>
              </a:rPr>
              <a:t>()</a:t>
            </a:r>
            <a:endParaRPr lang="it-IT" altLang="it-IT" sz="1600" b="1" dirty="0">
              <a:latin typeface="Arial" pitchFamily="34" charset="0"/>
            </a:endParaRPr>
          </a:p>
          <a:p>
            <a:pPr lvl="0" eaLnBrk="0" fontAlgn="base" hangingPunct="0">
              <a:spcBef>
                <a:spcPct val="0"/>
              </a:spcBef>
              <a:spcAft>
                <a:spcPct val="0"/>
              </a:spcAft>
            </a:pPr>
            <a:r>
              <a:rPr lang="it-IT" altLang="it-IT" sz="1600" dirty="0">
                <a:latin typeface="Arial Unicode MS" pitchFamily="34" charset="-128"/>
              </a:rPr>
              <a:t>{</a:t>
            </a:r>
            <a:endParaRPr lang="it-IT" altLang="it-IT" sz="1600" dirty="0">
              <a:latin typeface="Arial" pitchFamily="34" charset="0"/>
            </a:endParaRPr>
          </a:p>
          <a:p>
            <a:pPr lvl="0" eaLnBrk="0" fontAlgn="base" hangingPunct="0">
              <a:spcBef>
                <a:spcPct val="0"/>
              </a:spcBef>
              <a:spcAft>
                <a:spcPct val="0"/>
              </a:spcAft>
            </a:pPr>
            <a:r>
              <a:rPr lang="it-IT" altLang="it-IT" sz="1600" dirty="0">
                <a:latin typeface="Arial Unicode MS" pitchFamily="34" charset="-128"/>
              </a:rPr>
              <a:t>  </a:t>
            </a:r>
            <a:r>
              <a:rPr lang="it-IT" altLang="it-IT" sz="1600" dirty="0" err="1">
                <a:latin typeface="Arial Unicode MS" pitchFamily="34" charset="-128"/>
              </a:rPr>
              <a:t>if</a:t>
            </a:r>
            <a:r>
              <a:rPr lang="it-IT" altLang="it-IT" sz="1600" dirty="0">
                <a:latin typeface="Arial" pitchFamily="34" charset="0"/>
              </a:rPr>
              <a:t> </a:t>
            </a:r>
            <a:r>
              <a:rPr lang="it-IT" altLang="it-IT" sz="1600" dirty="0">
                <a:latin typeface="Arial Unicode MS" pitchFamily="34" charset="-128"/>
              </a:rPr>
              <a:t>( </a:t>
            </a:r>
            <a:r>
              <a:rPr lang="it-IT" altLang="it-IT" sz="1600" dirty="0" err="1">
                <a:latin typeface="Arial Unicode MS" pitchFamily="34" charset="-128"/>
              </a:rPr>
              <a:t>analogRead</a:t>
            </a:r>
            <a:r>
              <a:rPr lang="it-IT" altLang="it-IT" sz="1600" dirty="0">
                <a:latin typeface="Arial Unicode MS" pitchFamily="34" charset="-128"/>
              </a:rPr>
              <a:t>( </a:t>
            </a:r>
            <a:r>
              <a:rPr lang="it-IT" altLang="it-IT" sz="1600" dirty="0" err="1">
                <a:latin typeface="Arial Unicode MS" pitchFamily="34" charset="-128"/>
              </a:rPr>
              <a:t>prev</a:t>
            </a:r>
            <a:r>
              <a:rPr lang="it-IT" altLang="it-IT" sz="1600" dirty="0">
                <a:latin typeface="Arial Unicode MS" pitchFamily="34" charset="-128"/>
              </a:rPr>
              <a:t> ) &gt; 1000 ) { grado--; }</a:t>
            </a:r>
            <a:endParaRPr lang="it-IT" altLang="it-IT" sz="1600" dirty="0">
              <a:latin typeface="Arial" pitchFamily="34" charset="0"/>
            </a:endParaRPr>
          </a:p>
          <a:p>
            <a:pPr lvl="0" eaLnBrk="0" fontAlgn="base" hangingPunct="0">
              <a:spcBef>
                <a:spcPct val="0"/>
              </a:spcBef>
              <a:spcAft>
                <a:spcPct val="0"/>
              </a:spcAft>
            </a:pPr>
            <a:r>
              <a:rPr lang="it-IT" altLang="it-IT" sz="1600" dirty="0">
                <a:latin typeface="Arial Unicode MS" pitchFamily="34" charset="-128"/>
              </a:rPr>
              <a:t>  </a:t>
            </a:r>
            <a:r>
              <a:rPr lang="it-IT" altLang="it-IT" sz="1600" dirty="0" err="1">
                <a:latin typeface="Arial Unicode MS" pitchFamily="34" charset="-128"/>
              </a:rPr>
              <a:t>if</a:t>
            </a:r>
            <a:r>
              <a:rPr lang="it-IT" altLang="it-IT" sz="1600" dirty="0">
                <a:latin typeface="Arial" pitchFamily="34" charset="0"/>
              </a:rPr>
              <a:t> </a:t>
            </a:r>
            <a:r>
              <a:rPr lang="it-IT" altLang="it-IT" sz="1600" dirty="0">
                <a:latin typeface="Arial Unicode MS" pitchFamily="34" charset="-128"/>
              </a:rPr>
              <a:t>( </a:t>
            </a:r>
            <a:r>
              <a:rPr lang="it-IT" altLang="it-IT" sz="1600" dirty="0" err="1">
                <a:latin typeface="Arial Unicode MS" pitchFamily="34" charset="-128"/>
              </a:rPr>
              <a:t>analogRead</a:t>
            </a:r>
            <a:r>
              <a:rPr lang="it-IT" altLang="it-IT" sz="1600" dirty="0">
                <a:latin typeface="Arial Unicode MS" pitchFamily="34" charset="-128"/>
              </a:rPr>
              <a:t>( </a:t>
            </a:r>
            <a:r>
              <a:rPr lang="it-IT" altLang="it-IT" sz="1600" dirty="0" err="1">
                <a:latin typeface="Arial Unicode MS" pitchFamily="34" charset="-128"/>
              </a:rPr>
              <a:t>next</a:t>
            </a:r>
            <a:r>
              <a:rPr lang="it-IT" altLang="it-IT" sz="1600" dirty="0">
                <a:latin typeface="Arial Unicode MS" pitchFamily="34" charset="-128"/>
              </a:rPr>
              <a:t> ) &gt; 1000 ) { grado++; }</a:t>
            </a:r>
            <a:endParaRPr lang="it-IT" altLang="it-IT" sz="1600" dirty="0">
              <a:latin typeface="Arial" pitchFamily="34" charset="0"/>
            </a:endParaRPr>
          </a:p>
          <a:p>
            <a:pPr lvl="0" eaLnBrk="0" fontAlgn="base" hangingPunct="0">
              <a:spcBef>
                <a:spcPct val="0"/>
              </a:spcBef>
              <a:spcAft>
                <a:spcPct val="0"/>
              </a:spcAft>
            </a:pPr>
            <a:r>
              <a:rPr lang="it-IT" altLang="it-IT" sz="1600" dirty="0">
                <a:latin typeface="Arial" pitchFamily="34" charset="0"/>
              </a:rPr>
              <a:t> </a:t>
            </a:r>
          </a:p>
          <a:p>
            <a:pPr lvl="0" eaLnBrk="0" fontAlgn="base" hangingPunct="0">
              <a:spcBef>
                <a:spcPct val="0"/>
              </a:spcBef>
              <a:spcAft>
                <a:spcPct val="0"/>
              </a:spcAft>
            </a:pPr>
            <a:r>
              <a:rPr lang="it-IT" altLang="it-IT" sz="1600" dirty="0">
                <a:latin typeface="Arial Unicode MS" pitchFamily="34" charset="-128"/>
              </a:rPr>
              <a:t>  </a:t>
            </a:r>
            <a:r>
              <a:rPr lang="it-IT" altLang="it-IT" sz="1600" dirty="0" err="1">
                <a:latin typeface="Arial Unicode MS" pitchFamily="34" charset="-128"/>
              </a:rPr>
              <a:t>if</a:t>
            </a:r>
            <a:r>
              <a:rPr lang="it-IT" altLang="it-IT" sz="1600" dirty="0">
                <a:latin typeface="Arial" pitchFamily="34" charset="0"/>
              </a:rPr>
              <a:t> </a:t>
            </a:r>
            <a:r>
              <a:rPr lang="it-IT" altLang="it-IT" sz="1600" dirty="0">
                <a:latin typeface="Arial Unicode MS" pitchFamily="34" charset="-128"/>
              </a:rPr>
              <a:t>( grado &gt; </a:t>
            </a:r>
            <a:r>
              <a:rPr lang="it-IT" altLang="it-IT" sz="1600" dirty="0" err="1">
                <a:latin typeface="Arial Unicode MS" pitchFamily="34" charset="-128"/>
              </a:rPr>
              <a:t>maxGrad</a:t>
            </a:r>
            <a:r>
              <a:rPr lang="it-IT" altLang="it-IT" sz="1600" dirty="0">
                <a:latin typeface="Arial Unicode MS" pitchFamily="34" charset="-128"/>
              </a:rPr>
              <a:t> ) { grado = </a:t>
            </a:r>
            <a:r>
              <a:rPr lang="it-IT" altLang="it-IT" sz="1600" dirty="0" err="1">
                <a:latin typeface="Arial Unicode MS" pitchFamily="34" charset="-128"/>
              </a:rPr>
              <a:t>maxGrad</a:t>
            </a:r>
            <a:r>
              <a:rPr lang="it-IT" altLang="it-IT" sz="1600" dirty="0">
                <a:latin typeface="Arial Unicode MS" pitchFamily="34" charset="-128"/>
              </a:rPr>
              <a:t>; }</a:t>
            </a:r>
            <a:endParaRPr lang="it-IT" altLang="it-IT" sz="1600" dirty="0">
              <a:latin typeface="Arial" pitchFamily="34" charset="0"/>
            </a:endParaRPr>
          </a:p>
          <a:p>
            <a:pPr lvl="0" eaLnBrk="0" fontAlgn="base" hangingPunct="0">
              <a:spcBef>
                <a:spcPct val="0"/>
              </a:spcBef>
              <a:spcAft>
                <a:spcPct val="0"/>
              </a:spcAft>
            </a:pPr>
            <a:r>
              <a:rPr lang="it-IT" altLang="it-IT" sz="1600" dirty="0">
                <a:latin typeface="Arial Unicode MS" pitchFamily="34" charset="-128"/>
              </a:rPr>
              <a:t>  </a:t>
            </a:r>
            <a:r>
              <a:rPr lang="it-IT" altLang="it-IT" sz="1600" dirty="0" err="1">
                <a:latin typeface="Arial Unicode MS" pitchFamily="34" charset="-128"/>
              </a:rPr>
              <a:t>if</a:t>
            </a:r>
            <a:r>
              <a:rPr lang="it-IT" altLang="it-IT" sz="1600" dirty="0">
                <a:latin typeface="Arial" pitchFamily="34" charset="0"/>
              </a:rPr>
              <a:t> </a:t>
            </a:r>
            <a:r>
              <a:rPr lang="it-IT" altLang="it-IT" sz="1600" dirty="0">
                <a:latin typeface="Arial Unicode MS" pitchFamily="34" charset="-128"/>
              </a:rPr>
              <a:t>( grado &lt; </a:t>
            </a:r>
            <a:r>
              <a:rPr lang="it-IT" altLang="it-IT" sz="1600" dirty="0" err="1">
                <a:latin typeface="Arial Unicode MS" pitchFamily="34" charset="-128"/>
              </a:rPr>
              <a:t>minGrad</a:t>
            </a:r>
            <a:r>
              <a:rPr lang="it-IT" altLang="it-IT" sz="1600" dirty="0">
                <a:latin typeface="Arial Unicode MS" pitchFamily="34" charset="-128"/>
              </a:rPr>
              <a:t> ) { grado = </a:t>
            </a:r>
            <a:r>
              <a:rPr lang="it-IT" altLang="it-IT" sz="1600" dirty="0" err="1">
                <a:latin typeface="Arial Unicode MS" pitchFamily="34" charset="-128"/>
              </a:rPr>
              <a:t>minGrad</a:t>
            </a:r>
            <a:r>
              <a:rPr lang="it-IT" altLang="it-IT" sz="1600" dirty="0">
                <a:latin typeface="Arial Unicode MS" pitchFamily="34" charset="-128"/>
              </a:rPr>
              <a:t>; }</a:t>
            </a:r>
            <a:endParaRPr lang="it-IT" altLang="it-IT" sz="1600" dirty="0">
              <a:latin typeface="Arial" pitchFamily="34" charset="0"/>
            </a:endParaRPr>
          </a:p>
          <a:p>
            <a:pPr lvl="0" eaLnBrk="0" fontAlgn="base" hangingPunct="0">
              <a:spcBef>
                <a:spcPct val="0"/>
              </a:spcBef>
              <a:spcAft>
                <a:spcPct val="0"/>
              </a:spcAft>
            </a:pPr>
            <a:r>
              <a:rPr lang="it-IT" altLang="it-IT" sz="1600" dirty="0">
                <a:latin typeface="Arial" pitchFamily="34" charset="0"/>
              </a:rPr>
              <a:t> </a:t>
            </a:r>
          </a:p>
          <a:p>
            <a:pPr lvl="0" eaLnBrk="0" fontAlgn="base" hangingPunct="0">
              <a:spcBef>
                <a:spcPct val="0"/>
              </a:spcBef>
              <a:spcAft>
                <a:spcPct val="0"/>
              </a:spcAft>
            </a:pPr>
            <a:r>
              <a:rPr lang="it-IT" altLang="it-IT" sz="1600" dirty="0">
                <a:latin typeface="Arial Unicode MS" pitchFamily="34" charset="-128"/>
              </a:rPr>
              <a:t>  </a:t>
            </a:r>
            <a:r>
              <a:rPr lang="it-IT" altLang="it-IT" sz="1600" dirty="0" err="1">
                <a:latin typeface="Arial Unicode MS" pitchFamily="34" charset="-128"/>
              </a:rPr>
              <a:t>myservo.write</a:t>
            </a:r>
            <a:r>
              <a:rPr lang="it-IT" altLang="it-IT" sz="1600" dirty="0">
                <a:latin typeface="Arial Unicode MS" pitchFamily="34" charset="-128"/>
              </a:rPr>
              <a:t>( grado );</a:t>
            </a:r>
            <a:endParaRPr lang="it-IT" altLang="it-IT" sz="1600" dirty="0">
              <a:latin typeface="Arial" pitchFamily="34" charset="0"/>
            </a:endParaRPr>
          </a:p>
          <a:p>
            <a:pPr lvl="0" eaLnBrk="0" fontAlgn="base" hangingPunct="0">
              <a:spcBef>
                <a:spcPct val="0"/>
              </a:spcBef>
              <a:spcAft>
                <a:spcPct val="0"/>
              </a:spcAft>
            </a:pPr>
            <a:r>
              <a:rPr lang="it-IT" altLang="it-IT" sz="1600" dirty="0">
                <a:latin typeface="Arial Unicode MS" pitchFamily="34" charset="-128"/>
              </a:rPr>
              <a:t>  delay(15);</a:t>
            </a:r>
            <a:endParaRPr lang="it-IT" altLang="it-IT" sz="1600" dirty="0">
              <a:latin typeface="Arial" pitchFamily="34" charset="0"/>
            </a:endParaRPr>
          </a:p>
          <a:p>
            <a:pPr lvl="0" eaLnBrk="0" fontAlgn="base" hangingPunct="0">
              <a:spcBef>
                <a:spcPct val="0"/>
              </a:spcBef>
              <a:spcAft>
                <a:spcPct val="0"/>
              </a:spcAft>
            </a:pPr>
            <a:r>
              <a:rPr lang="it-IT" altLang="it-IT" sz="1600" dirty="0">
                <a:latin typeface="Arial Unicode MS" pitchFamily="34" charset="-128"/>
              </a:rPr>
              <a:t>}</a:t>
            </a:r>
            <a:endParaRPr lang="it-IT" altLang="it-IT" sz="1600" dirty="0">
              <a:latin typeface="Arial" pitchFamily="34" charset="0"/>
            </a:endParaRPr>
          </a:p>
        </p:txBody>
      </p:sp>
      <p:sp>
        <p:nvSpPr>
          <p:cNvPr id="4" name="Rettangolo 3"/>
          <p:cNvSpPr/>
          <p:nvPr/>
        </p:nvSpPr>
        <p:spPr>
          <a:xfrm>
            <a:off x="319088" y="292006"/>
            <a:ext cx="4572000" cy="369332"/>
          </a:xfrm>
          <a:prstGeom prst="rect">
            <a:avLst/>
          </a:prstGeom>
        </p:spPr>
        <p:txBody>
          <a:bodyPr>
            <a:spAutoFit/>
          </a:bodyPr>
          <a:lstStyle/>
          <a:p>
            <a:pPr marL="0" lvl="1"/>
            <a:r>
              <a:rPr lang="it-IT" b="1" dirty="0" smtClean="0"/>
              <a:t>Un Servo comandato da pulsanti </a:t>
            </a:r>
            <a:endParaRPr lang="it-IT" b="1" dirty="0"/>
          </a:p>
        </p:txBody>
      </p:sp>
      <p:sp>
        <p:nvSpPr>
          <p:cNvPr id="5" name="Rettangolo 4"/>
          <p:cNvSpPr/>
          <p:nvPr/>
        </p:nvSpPr>
        <p:spPr>
          <a:xfrm>
            <a:off x="5370791" y="476672"/>
            <a:ext cx="3188693" cy="523220"/>
          </a:xfrm>
          <a:prstGeom prst="rect">
            <a:avLst/>
          </a:prstGeom>
        </p:spPr>
        <p:txBody>
          <a:bodyPr wrap="none">
            <a:spAutoFit/>
          </a:bodyPr>
          <a:lstStyle/>
          <a:p>
            <a:r>
              <a:rPr lang="it-IT" sz="2800" b="1" dirty="0">
                <a:solidFill>
                  <a:srgbClr val="C00000"/>
                </a:solidFill>
              </a:rPr>
              <a:t>AMON ed ARDUINO</a:t>
            </a:r>
            <a:endParaRPr lang="it-IT" sz="2800" dirty="0">
              <a:solidFill>
                <a:srgbClr val="C00000"/>
              </a:solidFill>
            </a:endParaRPr>
          </a:p>
        </p:txBody>
      </p:sp>
    </p:spTree>
    <p:extLst>
      <p:ext uri="{BB962C8B-B14F-4D97-AF65-F5344CB8AC3E}">
        <p14:creationId xmlns:p14="http://schemas.microsoft.com/office/powerpoint/2010/main" val="40688799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4067" y="1916832"/>
            <a:ext cx="5176084" cy="309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ttangolo 1"/>
          <p:cNvSpPr/>
          <p:nvPr/>
        </p:nvSpPr>
        <p:spPr>
          <a:xfrm>
            <a:off x="529380" y="5867980"/>
            <a:ext cx="8136904" cy="369332"/>
          </a:xfrm>
          <a:prstGeom prst="rect">
            <a:avLst/>
          </a:prstGeom>
        </p:spPr>
        <p:txBody>
          <a:bodyPr wrap="square">
            <a:spAutoFit/>
          </a:bodyPr>
          <a:lstStyle/>
          <a:p>
            <a:r>
              <a:rPr lang="it-IT" dirty="0"/>
              <a:t>http://www.mauroalfieri.it/elettronica/tutorial-sharp2d120x-e-arduino.html</a:t>
            </a:r>
          </a:p>
        </p:txBody>
      </p:sp>
      <p:sp>
        <p:nvSpPr>
          <p:cNvPr id="3" name="Rettangolo 2"/>
          <p:cNvSpPr/>
          <p:nvPr/>
        </p:nvSpPr>
        <p:spPr>
          <a:xfrm>
            <a:off x="549798" y="2574196"/>
            <a:ext cx="4760980" cy="3416320"/>
          </a:xfrm>
          <a:prstGeom prst="rect">
            <a:avLst/>
          </a:prstGeom>
          <a:solidFill>
            <a:schemeClr val="bg1"/>
          </a:solidFill>
        </p:spPr>
        <p:txBody>
          <a:bodyPr wrap="square">
            <a:spAutoFit/>
          </a:bodyPr>
          <a:lstStyle/>
          <a:p>
            <a:r>
              <a:rPr lang="it-IT" b="1" dirty="0"/>
              <a:t>Library </a:t>
            </a:r>
            <a:r>
              <a:rPr lang="it-IT" b="1" dirty="0" err="1"/>
              <a:t>Usage</a:t>
            </a:r>
            <a:endParaRPr lang="it-IT" b="1" dirty="0"/>
          </a:p>
          <a:p>
            <a:pPr marL="285750" indent="-285750">
              <a:buFont typeface="Arial" panose="020B0604020202020204" pitchFamily="34" charset="0"/>
              <a:buChar char="•"/>
            </a:pPr>
            <a:r>
              <a:rPr lang="it-IT" dirty="0"/>
              <a:t>Download the source </a:t>
            </a:r>
            <a:r>
              <a:rPr lang="it-IT" dirty="0" smtClean="0"/>
              <a:t> (vedere Libreria)</a:t>
            </a:r>
            <a:endParaRPr lang="it-IT" dirty="0"/>
          </a:p>
          <a:p>
            <a:pPr marL="285750" indent="-285750">
              <a:buFont typeface="Arial" panose="020B0604020202020204" pitchFamily="34" charset="0"/>
              <a:buChar char="•"/>
            </a:pPr>
            <a:r>
              <a:rPr lang="it-IT" dirty="0" err="1"/>
              <a:t>Place</a:t>
            </a:r>
            <a:r>
              <a:rPr lang="it-IT" dirty="0"/>
              <a:t> the DistanceGP2Y0A21YK folder in </a:t>
            </a:r>
            <a:r>
              <a:rPr lang="it-IT" dirty="0" err="1"/>
              <a:t>your</a:t>
            </a:r>
            <a:r>
              <a:rPr lang="it-IT" dirty="0"/>
              <a:t> Arduino1.0+ "</a:t>
            </a:r>
            <a:r>
              <a:rPr lang="it-IT" dirty="0" err="1"/>
              <a:t>libraries</a:t>
            </a:r>
            <a:r>
              <a:rPr lang="it-IT" dirty="0"/>
              <a:t>" folder </a:t>
            </a:r>
          </a:p>
          <a:p>
            <a:pPr marL="285750" indent="-285750">
              <a:buFont typeface="Arial" panose="020B0604020202020204" pitchFamily="34" charset="0"/>
              <a:buChar char="•"/>
            </a:pPr>
            <a:r>
              <a:rPr lang="it-IT" dirty="0"/>
              <a:t>Open </a:t>
            </a:r>
            <a:r>
              <a:rPr lang="it-IT" dirty="0" err="1"/>
              <a:t>example</a:t>
            </a:r>
            <a:r>
              <a:rPr lang="it-IT" dirty="0"/>
              <a:t> sketch: "file", "</a:t>
            </a:r>
            <a:r>
              <a:rPr lang="it-IT" dirty="0" err="1"/>
              <a:t>Examples</a:t>
            </a:r>
            <a:r>
              <a:rPr lang="it-IT" dirty="0"/>
              <a:t>", "DistanceGP2Y0A21YK", "</a:t>
            </a:r>
            <a:r>
              <a:rPr lang="it-IT" dirty="0" err="1"/>
              <a:t>Centimeter</a:t>
            </a:r>
            <a:r>
              <a:rPr lang="it-IT" dirty="0"/>
              <a:t>" (or "Voltage" or "</a:t>
            </a:r>
            <a:r>
              <a:rPr lang="it-IT" dirty="0" err="1"/>
              <a:t>RawData</a:t>
            </a:r>
            <a:r>
              <a:rPr lang="it-IT" dirty="0"/>
              <a:t>") </a:t>
            </a:r>
          </a:p>
          <a:p>
            <a:pPr marL="285750" indent="-285750">
              <a:buFont typeface="Arial" panose="020B0604020202020204" pitchFamily="34" charset="0"/>
              <a:buChar char="•"/>
            </a:pPr>
            <a:r>
              <a:rPr lang="it-IT" dirty="0"/>
              <a:t>Connect the </a:t>
            </a:r>
            <a:r>
              <a:rPr lang="it-IT" dirty="0" err="1"/>
              <a:t>analog</a:t>
            </a:r>
            <a:r>
              <a:rPr lang="it-IT" dirty="0"/>
              <a:t> </a:t>
            </a:r>
            <a:r>
              <a:rPr lang="it-IT" dirty="0" err="1"/>
              <a:t>sensor</a:t>
            </a:r>
            <a:r>
              <a:rPr lang="it-IT" dirty="0"/>
              <a:t> to </a:t>
            </a:r>
            <a:r>
              <a:rPr lang="it-IT" dirty="0" err="1"/>
              <a:t>port</a:t>
            </a:r>
            <a:r>
              <a:rPr lang="it-IT" dirty="0"/>
              <a:t> A0 (and </a:t>
            </a:r>
            <a:r>
              <a:rPr lang="it-IT" dirty="0" err="1"/>
              <a:t>connect</a:t>
            </a:r>
            <a:r>
              <a:rPr lang="it-IT" dirty="0"/>
              <a:t> </a:t>
            </a:r>
            <a:r>
              <a:rPr lang="it-IT" dirty="0" err="1"/>
              <a:t>Vcc</a:t>
            </a:r>
            <a:r>
              <a:rPr lang="it-IT" dirty="0"/>
              <a:t> and GND) </a:t>
            </a:r>
          </a:p>
          <a:p>
            <a:pPr marL="285750" indent="-285750">
              <a:buFont typeface="Arial" panose="020B0604020202020204" pitchFamily="34" charset="0"/>
              <a:buChar char="•"/>
            </a:pPr>
            <a:r>
              <a:rPr lang="it-IT" dirty="0"/>
              <a:t>Compile &amp; upload code </a:t>
            </a:r>
          </a:p>
          <a:p>
            <a:pPr marL="285750" indent="-285750">
              <a:buFont typeface="Arial" panose="020B0604020202020204" pitchFamily="34" charset="0"/>
              <a:buChar char="•"/>
            </a:pPr>
            <a:r>
              <a:rPr lang="it-IT" dirty="0"/>
              <a:t>Sensor data </a:t>
            </a:r>
            <a:r>
              <a:rPr lang="it-IT" dirty="0" err="1"/>
              <a:t>should</a:t>
            </a:r>
            <a:r>
              <a:rPr lang="it-IT" dirty="0"/>
              <a:t> be </a:t>
            </a:r>
            <a:r>
              <a:rPr lang="it-IT" dirty="0" err="1"/>
              <a:t>arriving</a:t>
            </a:r>
            <a:r>
              <a:rPr lang="it-IT" dirty="0"/>
              <a:t> over the serial </a:t>
            </a:r>
            <a:r>
              <a:rPr lang="it-IT" dirty="0" err="1"/>
              <a:t>port</a:t>
            </a:r>
            <a:r>
              <a:rPr lang="it-IT" dirty="0"/>
              <a:t> </a:t>
            </a:r>
          </a:p>
        </p:txBody>
      </p:sp>
      <p:sp>
        <p:nvSpPr>
          <p:cNvPr id="6" name="Rettangolo 5"/>
          <p:cNvSpPr/>
          <p:nvPr/>
        </p:nvSpPr>
        <p:spPr>
          <a:xfrm>
            <a:off x="269813" y="2114854"/>
            <a:ext cx="4572000" cy="369332"/>
          </a:xfrm>
          <a:prstGeom prst="rect">
            <a:avLst/>
          </a:prstGeom>
        </p:spPr>
        <p:txBody>
          <a:bodyPr>
            <a:spAutoFit/>
          </a:bodyPr>
          <a:lstStyle/>
          <a:p>
            <a:pPr marL="0" lvl="1"/>
            <a:r>
              <a:rPr lang="it-IT" b="1" dirty="0" smtClean="0">
                <a:solidFill>
                  <a:srgbClr val="FF0000"/>
                </a:solidFill>
              </a:rPr>
              <a:t>Come caricare una libreria </a:t>
            </a:r>
            <a:endParaRPr lang="it-IT" b="1" dirty="0">
              <a:solidFill>
                <a:srgbClr val="FF0000"/>
              </a:solidFill>
            </a:endParaRPr>
          </a:p>
        </p:txBody>
      </p:sp>
      <p:sp>
        <p:nvSpPr>
          <p:cNvPr id="7" name="Rettangolo 6"/>
          <p:cNvSpPr/>
          <p:nvPr/>
        </p:nvSpPr>
        <p:spPr>
          <a:xfrm>
            <a:off x="5370791" y="476672"/>
            <a:ext cx="3188693" cy="523220"/>
          </a:xfrm>
          <a:prstGeom prst="rect">
            <a:avLst/>
          </a:prstGeom>
        </p:spPr>
        <p:txBody>
          <a:bodyPr wrap="none">
            <a:spAutoFit/>
          </a:bodyPr>
          <a:lstStyle/>
          <a:p>
            <a:r>
              <a:rPr lang="it-IT" sz="2800" b="1" dirty="0">
                <a:solidFill>
                  <a:srgbClr val="C00000"/>
                </a:solidFill>
              </a:rPr>
              <a:t>AMON ed ARDUINO</a:t>
            </a:r>
            <a:endParaRPr lang="it-IT" sz="2800" dirty="0">
              <a:solidFill>
                <a:srgbClr val="C00000"/>
              </a:solidFill>
            </a:endParaRPr>
          </a:p>
        </p:txBody>
      </p:sp>
      <p:sp>
        <p:nvSpPr>
          <p:cNvPr id="8" name="Rettangolo 7"/>
          <p:cNvSpPr/>
          <p:nvPr/>
        </p:nvSpPr>
        <p:spPr>
          <a:xfrm>
            <a:off x="683568" y="6251588"/>
            <a:ext cx="5526834" cy="369332"/>
          </a:xfrm>
          <a:prstGeom prst="rect">
            <a:avLst/>
          </a:prstGeom>
        </p:spPr>
        <p:txBody>
          <a:bodyPr wrap="none">
            <a:spAutoFit/>
          </a:bodyPr>
          <a:lstStyle/>
          <a:p>
            <a:r>
              <a:rPr lang="it-IT" dirty="0" smtClean="0"/>
              <a:t>Libreria :  http</a:t>
            </a:r>
            <a:r>
              <a:rPr lang="it-IT" dirty="0"/>
              <a:t>://code.google.com/p/gp2y0a21yk-library/</a:t>
            </a:r>
          </a:p>
        </p:txBody>
      </p:sp>
      <p:sp>
        <p:nvSpPr>
          <p:cNvPr id="9" name="Rettangolo 8"/>
          <p:cNvSpPr/>
          <p:nvPr/>
        </p:nvSpPr>
        <p:spPr>
          <a:xfrm>
            <a:off x="269813" y="1196752"/>
            <a:ext cx="4572000" cy="369332"/>
          </a:xfrm>
          <a:prstGeom prst="rect">
            <a:avLst/>
          </a:prstGeom>
        </p:spPr>
        <p:txBody>
          <a:bodyPr>
            <a:spAutoFit/>
          </a:bodyPr>
          <a:lstStyle/>
          <a:p>
            <a:pPr marL="0" lvl="1"/>
            <a:r>
              <a:rPr lang="it-IT" b="1" dirty="0" smtClean="0"/>
              <a:t>Misuriamo la distanza</a:t>
            </a:r>
            <a:endParaRPr lang="it-IT" b="1"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3673" y="305073"/>
            <a:ext cx="1530616" cy="1389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 name="Connettore 2 10"/>
          <p:cNvCxnSpPr/>
          <p:nvPr/>
        </p:nvCxnSpPr>
        <p:spPr>
          <a:xfrm flipV="1">
            <a:off x="3914067" y="3555014"/>
            <a:ext cx="1594037" cy="9001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Connettore 2 16"/>
          <p:cNvCxnSpPr/>
          <p:nvPr/>
        </p:nvCxnSpPr>
        <p:spPr>
          <a:xfrm flipH="1">
            <a:off x="6210402" y="1566084"/>
            <a:ext cx="163054" cy="73343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5956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814" y="548680"/>
            <a:ext cx="8604360" cy="3672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081" y="4221088"/>
            <a:ext cx="5048250" cy="181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87053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3" name="Rettangolo 2"/>
          <p:cNvSpPr/>
          <p:nvPr/>
        </p:nvSpPr>
        <p:spPr>
          <a:xfrm>
            <a:off x="4140595" y="1663055"/>
            <a:ext cx="4572000" cy="5078313"/>
          </a:xfrm>
          <a:prstGeom prst="rect">
            <a:avLst/>
          </a:prstGeom>
        </p:spPr>
        <p:txBody>
          <a:bodyPr>
            <a:spAutoFit/>
          </a:bodyPr>
          <a:lstStyle/>
          <a:p>
            <a:r>
              <a:rPr lang="it-IT" b="1" dirty="0"/>
              <a:t>#include &lt;DistanceGP2Y0A21YK.h&gt; </a:t>
            </a:r>
          </a:p>
          <a:p>
            <a:r>
              <a:rPr lang="it-IT" dirty="0"/>
              <a:t>  </a:t>
            </a:r>
          </a:p>
          <a:p>
            <a:r>
              <a:rPr lang="it-IT" dirty="0"/>
              <a:t>DistanceGP2Y0A21YK </a:t>
            </a:r>
            <a:r>
              <a:rPr lang="it-IT" dirty="0" err="1"/>
              <a:t>Dist</a:t>
            </a:r>
            <a:r>
              <a:rPr lang="it-IT" dirty="0"/>
              <a:t>; </a:t>
            </a:r>
          </a:p>
          <a:p>
            <a:r>
              <a:rPr lang="it-IT" dirty="0" err="1"/>
              <a:t>int</a:t>
            </a:r>
            <a:r>
              <a:rPr lang="it-IT" dirty="0"/>
              <a:t> </a:t>
            </a:r>
            <a:r>
              <a:rPr lang="it-IT" dirty="0" err="1"/>
              <a:t>distance</a:t>
            </a:r>
            <a:r>
              <a:rPr lang="it-IT" dirty="0"/>
              <a:t>; </a:t>
            </a:r>
          </a:p>
          <a:p>
            <a:r>
              <a:rPr lang="it-IT" dirty="0"/>
              <a:t>  </a:t>
            </a:r>
          </a:p>
          <a:p>
            <a:r>
              <a:rPr lang="it-IT" b="1" dirty="0" err="1"/>
              <a:t>void</a:t>
            </a:r>
            <a:r>
              <a:rPr lang="it-IT" b="1" dirty="0"/>
              <a:t> setup() </a:t>
            </a:r>
          </a:p>
          <a:p>
            <a:r>
              <a:rPr lang="it-IT" dirty="0"/>
              <a:t>{ </a:t>
            </a:r>
          </a:p>
          <a:p>
            <a:r>
              <a:rPr lang="it-IT" dirty="0"/>
              <a:t>  </a:t>
            </a:r>
            <a:r>
              <a:rPr lang="it-IT" dirty="0" err="1"/>
              <a:t>Serial.begin</a:t>
            </a:r>
            <a:r>
              <a:rPr lang="it-IT" dirty="0"/>
              <a:t>(9600); </a:t>
            </a:r>
          </a:p>
          <a:p>
            <a:r>
              <a:rPr lang="it-IT" dirty="0"/>
              <a:t>  </a:t>
            </a:r>
            <a:r>
              <a:rPr lang="it-IT" dirty="0" err="1" smtClean="0"/>
              <a:t>Dist.begin</a:t>
            </a:r>
            <a:r>
              <a:rPr lang="it-IT" dirty="0" smtClean="0"/>
              <a:t>(A0); </a:t>
            </a:r>
            <a:endParaRPr lang="it-IT" dirty="0"/>
          </a:p>
          <a:p>
            <a:r>
              <a:rPr lang="it-IT" dirty="0"/>
              <a:t>} </a:t>
            </a:r>
          </a:p>
          <a:p>
            <a:r>
              <a:rPr lang="it-IT" dirty="0"/>
              <a:t>  </a:t>
            </a:r>
          </a:p>
          <a:p>
            <a:r>
              <a:rPr lang="it-IT" b="1" dirty="0" err="1"/>
              <a:t>void</a:t>
            </a:r>
            <a:r>
              <a:rPr lang="it-IT" b="1" dirty="0"/>
              <a:t> </a:t>
            </a:r>
            <a:r>
              <a:rPr lang="it-IT" b="1" dirty="0" err="1"/>
              <a:t>loop</a:t>
            </a:r>
            <a:r>
              <a:rPr lang="it-IT" b="1" dirty="0"/>
              <a:t>() </a:t>
            </a:r>
          </a:p>
          <a:p>
            <a:r>
              <a:rPr lang="it-IT" dirty="0"/>
              <a:t>{ </a:t>
            </a:r>
          </a:p>
          <a:p>
            <a:r>
              <a:rPr lang="it-IT" dirty="0"/>
              <a:t>  </a:t>
            </a:r>
            <a:r>
              <a:rPr lang="it-IT" dirty="0" err="1"/>
              <a:t>distance</a:t>
            </a:r>
            <a:r>
              <a:rPr lang="it-IT" dirty="0"/>
              <a:t> = </a:t>
            </a:r>
            <a:r>
              <a:rPr lang="it-IT" dirty="0" err="1"/>
              <a:t>Dist.getDistanceCentimeter</a:t>
            </a:r>
            <a:r>
              <a:rPr lang="it-IT" dirty="0"/>
              <a:t>(); </a:t>
            </a:r>
          </a:p>
          <a:p>
            <a:r>
              <a:rPr lang="it-IT" dirty="0"/>
              <a:t>  </a:t>
            </a:r>
            <a:r>
              <a:rPr lang="it-IT" dirty="0" err="1"/>
              <a:t>Serial.print</a:t>
            </a:r>
            <a:r>
              <a:rPr lang="it-IT" dirty="0"/>
              <a:t>("\</a:t>
            </a:r>
            <a:r>
              <a:rPr lang="it-IT" dirty="0" err="1"/>
              <a:t>nDistance</a:t>
            </a:r>
            <a:r>
              <a:rPr lang="it-IT" dirty="0"/>
              <a:t> in </a:t>
            </a:r>
            <a:r>
              <a:rPr lang="it-IT" dirty="0" err="1"/>
              <a:t>centimers</a:t>
            </a:r>
            <a:r>
              <a:rPr lang="it-IT" dirty="0"/>
              <a:t>: "); </a:t>
            </a:r>
          </a:p>
          <a:p>
            <a:r>
              <a:rPr lang="it-IT" dirty="0"/>
              <a:t>  </a:t>
            </a:r>
            <a:r>
              <a:rPr lang="it-IT" dirty="0" err="1"/>
              <a:t>Serial.print</a:t>
            </a:r>
            <a:r>
              <a:rPr lang="it-IT" dirty="0"/>
              <a:t>(</a:t>
            </a:r>
            <a:r>
              <a:rPr lang="it-IT" dirty="0" err="1"/>
              <a:t>distance</a:t>
            </a:r>
            <a:r>
              <a:rPr lang="it-IT" dirty="0"/>
              <a:t>); </a:t>
            </a:r>
          </a:p>
          <a:p>
            <a:r>
              <a:rPr lang="it-IT" dirty="0"/>
              <a:t>  delay(500); //</a:t>
            </a:r>
            <a:r>
              <a:rPr lang="it-IT" dirty="0" err="1"/>
              <a:t>make</a:t>
            </a:r>
            <a:r>
              <a:rPr lang="it-IT" dirty="0"/>
              <a:t> </a:t>
            </a:r>
            <a:r>
              <a:rPr lang="it-IT" dirty="0" err="1"/>
              <a:t>it</a:t>
            </a:r>
            <a:r>
              <a:rPr lang="it-IT" dirty="0"/>
              <a:t> </a:t>
            </a:r>
            <a:r>
              <a:rPr lang="it-IT" dirty="0" err="1"/>
              <a:t>readable</a:t>
            </a:r>
            <a:r>
              <a:rPr lang="it-IT" dirty="0"/>
              <a:t> </a:t>
            </a:r>
          </a:p>
          <a:p>
            <a:r>
              <a:rPr lang="it-IT" dirty="0"/>
              <a:t>}</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137" y="1983857"/>
            <a:ext cx="2657475" cy="2247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ttangolo 4"/>
          <p:cNvSpPr/>
          <p:nvPr/>
        </p:nvSpPr>
        <p:spPr>
          <a:xfrm>
            <a:off x="5849441" y="116632"/>
            <a:ext cx="3188693" cy="523220"/>
          </a:xfrm>
          <a:prstGeom prst="rect">
            <a:avLst/>
          </a:prstGeom>
        </p:spPr>
        <p:txBody>
          <a:bodyPr wrap="none">
            <a:spAutoFit/>
          </a:bodyPr>
          <a:lstStyle/>
          <a:p>
            <a:r>
              <a:rPr lang="it-IT" sz="2800" b="1" dirty="0">
                <a:solidFill>
                  <a:srgbClr val="C00000"/>
                </a:solidFill>
              </a:rPr>
              <a:t>AMON ed ARDUINO</a:t>
            </a:r>
            <a:endParaRPr lang="it-IT" sz="2800" dirty="0">
              <a:solidFill>
                <a:srgbClr val="C00000"/>
              </a:solidFill>
            </a:endParaRPr>
          </a:p>
        </p:txBody>
      </p:sp>
      <p:sp>
        <p:nvSpPr>
          <p:cNvPr id="6" name="Rettangolo 5"/>
          <p:cNvSpPr/>
          <p:nvPr/>
        </p:nvSpPr>
        <p:spPr>
          <a:xfrm>
            <a:off x="6012160" y="1015258"/>
            <a:ext cx="3025974" cy="369332"/>
          </a:xfrm>
          <a:prstGeom prst="rect">
            <a:avLst/>
          </a:prstGeom>
        </p:spPr>
        <p:txBody>
          <a:bodyPr wrap="square">
            <a:spAutoFit/>
          </a:bodyPr>
          <a:lstStyle/>
          <a:p>
            <a:pPr marL="0" lvl="1"/>
            <a:r>
              <a:rPr lang="it-IT" b="1" dirty="0" smtClean="0"/>
              <a:t>Misuriamo la distanza</a:t>
            </a:r>
            <a:endParaRPr lang="it-IT" b="1" dirty="0"/>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732" y="4517619"/>
            <a:ext cx="2358287" cy="2141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867" y="44624"/>
            <a:ext cx="5330230" cy="1652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5141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484784"/>
            <a:ext cx="2047875" cy="421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asellaDiTesto 2"/>
          <p:cNvSpPr txBox="1"/>
          <p:nvPr/>
        </p:nvSpPr>
        <p:spPr>
          <a:xfrm>
            <a:off x="2771800" y="1916832"/>
            <a:ext cx="3132652" cy="3693319"/>
          </a:xfrm>
          <a:prstGeom prst="rect">
            <a:avLst/>
          </a:prstGeom>
          <a:noFill/>
        </p:spPr>
        <p:txBody>
          <a:bodyPr wrap="none" rtlCol="0">
            <a:spAutoFit/>
          </a:bodyPr>
          <a:lstStyle/>
          <a:p>
            <a:r>
              <a:rPr lang="it-IT" dirty="0" smtClean="0"/>
              <a:t>Motore </a:t>
            </a:r>
            <a:r>
              <a:rPr lang="it-IT" b="1" dirty="0" smtClean="0"/>
              <a:t>Passo </a:t>
            </a:r>
            <a:r>
              <a:rPr lang="it-IT" b="1" dirty="0" err="1" smtClean="0"/>
              <a:t>Passo</a:t>
            </a:r>
            <a:r>
              <a:rPr lang="it-IT" b="1" dirty="0" smtClean="0"/>
              <a:t> Unipolare</a:t>
            </a:r>
          </a:p>
          <a:p>
            <a:endParaRPr lang="it-IT" dirty="0"/>
          </a:p>
          <a:p>
            <a:endParaRPr lang="it-IT" dirty="0" smtClean="0"/>
          </a:p>
          <a:p>
            <a:endParaRPr lang="it-IT" dirty="0"/>
          </a:p>
          <a:p>
            <a:endParaRPr lang="it-IT" dirty="0" smtClean="0"/>
          </a:p>
          <a:p>
            <a:r>
              <a:rPr lang="it-IT" dirty="0" smtClean="0"/>
              <a:t>ARDUINO UNO</a:t>
            </a:r>
          </a:p>
          <a:p>
            <a:endParaRPr lang="it-IT" dirty="0"/>
          </a:p>
          <a:p>
            <a:endParaRPr lang="it-IT" dirty="0" smtClean="0"/>
          </a:p>
          <a:p>
            <a:endParaRPr lang="it-IT" dirty="0"/>
          </a:p>
          <a:p>
            <a:endParaRPr lang="it-IT" dirty="0" smtClean="0"/>
          </a:p>
          <a:p>
            <a:r>
              <a:rPr lang="it-IT" dirty="0"/>
              <a:t>un </a:t>
            </a:r>
            <a:r>
              <a:rPr lang="it-IT" b="1" dirty="0"/>
              <a:t>integrato di tipo ULN2003A </a:t>
            </a:r>
            <a:endParaRPr lang="it-IT" b="1" dirty="0" smtClean="0"/>
          </a:p>
          <a:p>
            <a:r>
              <a:rPr lang="it-IT" dirty="0" smtClean="0"/>
              <a:t>per </a:t>
            </a:r>
            <a:r>
              <a:rPr lang="it-IT" dirty="0"/>
              <a:t>ciascun </a:t>
            </a:r>
            <a:r>
              <a:rPr lang="it-IT" dirty="0" smtClean="0"/>
              <a:t>motore</a:t>
            </a:r>
            <a:endParaRPr lang="it-IT" dirty="0"/>
          </a:p>
          <a:p>
            <a:endParaRPr lang="it-IT" dirty="0"/>
          </a:p>
        </p:txBody>
      </p:sp>
      <p:sp>
        <p:nvSpPr>
          <p:cNvPr id="5" name="Rettangolo 4"/>
          <p:cNvSpPr/>
          <p:nvPr/>
        </p:nvSpPr>
        <p:spPr>
          <a:xfrm>
            <a:off x="5370791" y="476672"/>
            <a:ext cx="3188693" cy="523220"/>
          </a:xfrm>
          <a:prstGeom prst="rect">
            <a:avLst/>
          </a:prstGeom>
        </p:spPr>
        <p:txBody>
          <a:bodyPr wrap="none">
            <a:spAutoFit/>
          </a:bodyPr>
          <a:lstStyle/>
          <a:p>
            <a:r>
              <a:rPr lang="it-IT" sz="2800" b="1" dirty="0">
                <a:solidFill>
                  <a:srgbClr val="C00000"/>
                </a:solidFill>
              </a:rPr>
              <a:t>AMON ed ARDUINO</a:t>
            </a:r>
            <a:endParaRPr lang="it-IT" sz="2800" dirty="0">
              <a:solidFill>
                <a:srgbClr val="C00000"/>
              </a:solidFill>
            </a:endParaRPr>
          </a:p>
        </p:txBody>
      </p:sp>
      <p:sp>
        <p:nvSpPr>
          <p:cNvPr id="6" name="Rettangolo 5"/>
          <p:cNvSpPr/>
          <p:nvPr/>
        </p:nvSpPr>
        <p:spPr>
          <a:xfrm>
            <a:off x="401146" y="827420"/>
            <a:ext cx="4572000" cy="369332"/>
          </a:xfrm>
          <a:prstGeom prst="rect">
            <a:avLst/>
          </a:prstGeom>
        </p:spPr>
        <p:txBody>
          <a:bodyPr>
            <a:spAutoFit/>
          </a:bodyPr>
          <a:lstStyle/>
          <a:p>
            <a:pPr marL="0" lvl="1"/>
            <a:r>
              <a:rPr lang="it-IT" b="1" dirty="0" smtClean="0"/>
              <a:t>Motori Passo </a:t>
            </a:r>
            <a:r>
              <a:rPr lang="it-IT" b="1" dirty="0" err="1" smtClean="0"/>
              <a:t>Passo</a:t>
            </a:r>
            <a:endParaRPr lang="it-IT" b="1" dirty="0"/>
          </a:p>
        </p:txBody>
      </p:sp>
      <p:sp>
        <p:nvSpPr>
          <p:cNvPr id="4" name="Rettangolo 3"/>
          <p:cNvSpPr/>
          <p:nvPr/>
        </p:nvSpPr>
        <p:spPr>
          <a:xfrm>
            <a:off x="395536" y="6084004"/>
            <a:ext cx="8496944" cy="369332"/>
          </a:xfrm>
          <a:prstGeom prst="rect">
            <a:avLst/>
          </a:prstGeom>
        </p:spPr>
        <p:txBody>
          <a:bodyPr wrap="square">
            <a:spAutoFit/>
          </a:bodyPr>
          <a:lstStyle/>
          <a:p>
            <a:r>
              <a:rPr lang="it-IT" i="1" dirty="0"/>
              <a:t>http://www.mauroalfieri.it/elettronica/motori-passo-passo-pilotarli-con-arduino.html</a:t>
            </a:r>
          </a:p>
        </p:txBody>
      </p:sp>
    </p:spTree>
    <p:extLst>
      <p:ext uri="{BB962C8B-B14F-4D97-AF65-F5344CB8AC3E}">
        <p14:creationId xmlns:p14="http://schemas.microsoft.com/office/powerpoint/2010/main" val="567244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619672" y="1011219"/>
            <a:ext cx="5976664" cy="4893647"/>
          </a:xfrm>
          <a:prstGeom prst="rect">
            <a:avLst/>
          </a:prstGeom>
        </p:spPr>
        <p:txBody>
          <a:bodyPr wrap="square">
            <a:spAutoFit/>
          </a:bodyPr>
          <a:lstStyle/>
          <a:p>
            <a:r>
              <a:rPr lang="it-IT" sz="2400" b="1" dirty="0"/>
              <a:t>2</a:t>
            </a:r>
            <a:r>
              <a:rPr lang="it-IT" sz="2400" b="1" dirty="0" smtClean="0"/>
              <a:t>° </a:t>
            </a:r>
            <a:r>
              <a:rPr lang="it-IT" sz="2400" b="1" dirty="0"/>
              <a:t>giornata : </a:t>
            </a:r>
            <a:r>
              <a:rPr lang="it-IT" sz="2400" b="1" dirty="0" smtClean="0"/>
              <a:t>IMPARIAMO ARDUINO</a:t>
            </a:r>
          </a:p>
          <a:p>
            <a:endParaRPr lang="it-IT" sz="2400" dirty="0"/>
          </a:p>
          <a:p>
            <a:pPr marL="285750" lvl="0" indent="-285750">
              <a:buFont typeface="Arial" panose="020B0604020202020204" pitchFamily="34" charset="0"/>
              <a:buChar char="•"/>
            </a:pPr>
            <a:r>
              <a:rPr lang="it-IT" sz="2400" dirty="0"/>
              <a:t>domande </a:t>
            </a:r>
            <a:r>
              <a:rPr lang="it-IT" sz="2400" dirty="0" smtClean="0"/>
              <a:t>dal corso precedente</a:t>
            </a:r>
          </a:p>
          <a:p>
            <a:pPr marL="285750" indent="-285750">
              <a:buFont typeface="Arial" panose="020B0604020202020204" pitchFamily="34" charset="0"/>
              <a:buChar char="•"/>
            </a:pPr>
            <a:r>
              <a:rPr lang="it-IT" sz="2400" dirty="0" smtClean="0"/>
              <a:t>istruzioni </a:t>
            </a:r>
            <a:r>
              <a:rPr lang="it-IT" sz="2400" dirty="0"/>
              <a:t>avanzate </a:t>
            </a:r>
          </a:p>
          <a:p>
            <a:pPr marL="285750" lvl="0" indent="-285750">
              <a:buFont typeface="Arial" panose="020B0604020202020204" pitchFamily="34" charset="0"/>
              <a:buChar char="•"/>
            </a:pPr>
            <a:r>
              <a:rPr lang="it-IT" sz="2400" dirty="0"/>
              <a:t>esercitazioni </a:t>
            </a:r>
          </a:p>
          <a:p>
            <a:pPr marL="742950" lvl="1" indent="-285750">
              <a:buFont typeface="Arial" panose="020B0604020202020204" pitchFamily="34" charset="0"/>
              <a:buChar char="•"/>
            </a:pPr>
            <a:r>
              <a:rPr lang="it-IT" sz="2400" dirty="0"/>
              <a:t>sensore crepuscolare</a:t>
            </a:r>
          </a:p>
          <a:p>
            <a:pPr marL="742950" lvl="1" indent="-285750">
              <a:buFont typeface="Arial" panose="020B0604020202020204" pitchFamily="34" charset="0"/>
              <a:buChar char="•"/>
            </a:pPr>
            <a:r>
              <a:rPr lang="it-IT" sz="2400" dirty="0" smtClean="0"/>
              <a:t>lettore LCD</a:t>
            </a:r>
          </a:p>
          <a:p>
            <a:pPr marL="742950" lvl="1" indent="-285750">
              <a:buFont typeface="Arial" panose="020B0604020202020204" pitchFamily="34" charset="0"/>
              <a:buChar char="•"/>
            </a:pPr>
            <a:r>
              <a:rPr lang="it-IT" sz="2400" dirty="0"/>
              <a:t>t</a:t>
            </a:r>
            <a:r>
              <a:rPr lang="it-IT" sz="2400" dirty="0" smtClean="0"/>
              <a:t>emperatura su LCD</a:t>
            </a:r>
            <a:endParaRPr lang="it-IT" sz="2400" dirty="0"/>
          </a:p>
          <a:p>
            <a:pPr marL="742950" lvl="1" indent="-285750">
              <a:buFont typeface="Arial" panose="020B0604020202020204" pitchFamily="34" charset="0"/>
              <a:buChar char="•"/>
            </a:pPr>
            <a:r>
              <a:rPr lang="it-IT" sz="2400" dirty="0" smtClean="0"/>
              <a:t>sensore </a:t>
            </a:r>
            <a:r>
              <a:rPr lang="it-IT" sz="2400" dirty="0"/>
              <a:t>di </a:t>
            </a:r>
            <a:r>
              <a:rPr lang="it-IT" sz="2400" dirty="0" smtClean="0"/>
              <a:t>presenza (!)</a:t>
            </a:r>
            <a:endParaRPr lang="it-IT" sz="2400" dirty="0" smtClean="0"/>
          </a:p>
          <a:p>
            <a:pPr marL="742950" lvl="1" indent="-285750">
              <a:buFont typeface="Arial" panose="020B0604020202020204" pitchFamily="34" charset="0"/>
              <a:buChar char="•"/>
            </a:pPr>
            <a:r>
              <a:rPr lang="it-IT" sz="2400" dirty="0"/>
              <a:t>m</a:t>
            </a:r>
            <a:r>
              <a:rPr lang="it-IT" sz="2400" dirty="0" smtClean="0"/>
              <a:t>isuriamo la distanza</a:t>
            </a:r>
            <a:endParaRPr lang="it-IT" sz="2400" dirty="0"/>
          </a:p>
          <a:p>
            <a:pPr marL="742950" lvl="1" indent="-285750">
              <a:buFont typeface="Arial" panose="020B0604020202020204" pitchFamily="34" charset="0"/>
              <a:buChar char="•"/>
            </a:pPr>
            <a:r>
              <a:rPr lang="it-IT" sz="2400" dirty="0"/>
              <a:t>m</a:t>
            </a:r>
            <a:r>
              <a:rPr lang="it-IT" sz="2400" dirty="0" smtClean="0"/>
              <a:t>uoviamo un servo e più servi</a:t>
            </a:r>
          </a:p>
          <a:p>
            <a:pPr marL="742950" lvl="1" indent="-285750">
              <a:buFont typeface="Arial" panose="020B0604020202020204" pitchFamily="34" charset="0"/>
              <a:buChar char="•"/>
            </a:pPr>
            <a:r>
              <a:rPr lang="it-IT" sz="2400" dirty="0"/>
              <a:t>m</a:t>
            </a:r>
            <a:r>
              <a:rPr lang="it-IT" sz="2400" dirty="0" smtClean="0"/>
              <a:t>otore passo-passo</a:t>
            </a:r>
            <a:endParaRPr lang="it-IT" sz="2400" dirty="0"/>
          </a:p>
          <a:p>
            <a:pPr marL="285750" lvl="0" indent="-285750">
              <a:buFont typeface="Arial" panose="020B0604020202020204" pitchFamily="34" charset="0"/>
              <a:buChar char="•"/>
            </a:pPr>
            <a:r>
              <a:rPr lang="it-IT" sz="2400" dirty="0"/>
              <a:t>domande e risposte</a:t>
            </a:r>
          </a:p>
        </p:txBody>
      </p:sp>
      <p:sp>
        <p:nvSpPr>
          <p:cNvPr id="3" name="Rettangolo 2"/>
          <p:cNvSpPr/>
          <p:nvPr/>
        </p:nvSpPr>
        <p:spPr>
          <a:xfrm>
            <a:off x="5370791" y="476672"/>
            <a:ext cx="3188693" cy="523220"/>
          </a:xfrm>
          <a:prstGeom prst="rect">
            <a:avLst/>
          </a:prstGeom>
        </p:spPr>
        <p:txBody>
          <a:bodyPr wrap="none">
            <a:spAutoFit/>
          </a:bodyPr>
          <a:lstStyle/>
          <a:p>
            <a:r>
              <a:rPr lang="it-IT" sz="2800" b="1" dirty="0">
                <a:solidFill>
                  <a:srgbClr val="C00000"/>
                </a:solidFill>
              </a:rPr>
              <a:t>AMON ed ARDUINO</a:t>
            </a:r>
            <a:endParaRPr lang="it-IT" sz="2800" dirty="0">
              <a:solidFill>
                <a:srgbClr val="C00000"/>
              </a:solidFill>
            </a:endParaRPr>
          </a:p>
        </p:txBody>
      </p:sp>
    </p:spTree>
    <p:extLst>
      <p:ext uri="{BB962C8B-B14F-4D97-AF65-F5344CB8AC3E}">
        <p14:creationId xmlns:p14="http://schemas.microsoft.com/office/powerpoint/2010/main" val="22121437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5370791" y="476672"/>
            <a:ext cx="3188693" cy="523220"/>
          </a:xfrm>
          <a:prstGeom prst="rect">
            <a:avLst/>
          </a:prstGeom>
        </p:spPr>
        <p:txBody>
          <a:bodyPr wrap="none">
            <a:spAutoFit/>
          </a:bodyPr>
          <a:lstStyle/>
          <a:p>
            <a:r>
              <a:rPr lang="it-IT" sz="2800" b="1" dirty="0">
                <a:solidFill>
                  <a:srgbClr val="C00000"/>
                </a:solidFill>
              </a:rPr>
              <a:t>AMON ed ARDUINO</a:t>
            </a:r>
            <a:endParaRPr lang="it-IT" sz="2800" dirty="0">
              <a:solidFill>
                <a:srgbClr val="C00000"/>
              </a:solidFill>
            </a:endParaRPr>
          </a:p>
        </p:txBody>
      </p:sp>
      <p:sp>
        <p:nvSpPr>
          <p:cNvPr id="6" name="Rettangolo 5"/>
          <p:cNvSpPr/>
          <p:nvPr/>
        </p:nvSpPr>
        <p:spPr>
          <a:xfrm>
            <a:off x="355613" y="458088"/>
            <a:ext cx="4572000" cy="369332"/>
          </a:xfrm>
          <a:prstGeom prst="rect">
            <a:avLst/>
          </a:prstGeom>
        </p:spPr>
        <p:txBody>
          <a:bodyPr>
            <a:spAutoFit/>
          </a:bodyPr>
          <a:lstStyle/>
          <a:p>
            <a:pPr marL="0" lvl="1"/>
            <a:r>
              <a:rPr lang="it-IT" b="1" dirty="0" smtClean="0"/>
              <a:t>Motori Passo </a:t>
            </a:r>
            <a:r>
              <a:rPr lang="it-IT" b="1" dirty="0" err="1" smtClean="0"/>
              <a:t>Passo</a:t>
            </a:r>
            <a:endParaRPr lang="it-IT"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541" y="999892"/>
            <a:ext cx="4667250" cy="3600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ttangolo 1"/>
          <p:cNvSpPr/>
          <p:nvPr/>
        </p:nvSpPr>
        <p:spPr>
          <a:xfrm>
            <a:off x="323528" y="4797152"/>
            <a:ext cx="8158338" cy="1754326"/>
          </a:xfrm>
          <a:prstGeom prst="rect">
            <a:avLst/>
          </a:prstGeom>
        </p:spPr>
        <p:txBody>
          <a:bodyPr wrap="square">
            <a:spAutoFit/>
          </a:bodyPr>
          <a:lstStyle/>
          <a:p>
            <a:r>
              <a:rPr lang="it-IT" dirty="0"/>
              <a:t>Il movimento del rotore avviene alimentando le bobine in modo consecutivo. Eccitando solo la</a:t>
            </a:r>
            <a:r>
              <a:rPr lang="it-IT" b="1" dirty="0"/>
              <a:t> bobina A1</a:t>
            </a:r>
            <a:r>
              <a:rPr lang="it-IT" dirty="0"/>
              <a:t> il rotore si posiziona verso </a:t>
            </a:r>
            <a:r>
              <a:rPr lang="it-IT" b="1" dirty="0"/>
              <a:t>NORD</a:t>
            </a:r>
            <a:r>
              <a:rPr lang="it-IT" dirty="0"/>
              <a:t>, </a:t>
            </a:r>
            <a:endParaRPr lang="it-IT" dirty="0" smtClean="0"/>
          </a:p>
          <a:p>
            <a:r>
              <a:rPr lang="it-IT" dirty="0" smtClean="0"/>
              <a:t>eccitando </a:t>
            </a:r>
            <a:r>
              <a:rPr lang="it-IT" dirty="0"/>
              <a:t>solo la</a:t>
            </a:r>
            <a:r>
              <a:rPr lang="it-IT" b="1" dirty="0"/>
              <a:t> bobina B1</a:t>
            </a:r>
            <a:r>
              <a:rPr lang="it-IT" dirty="0"/>
              <a:t> il rotore si posiziona in direzione </a:t>
            </a:r>
            <a:r>
              <a:rPr lang="it-IT" b="1" dirty="0"/>
              <a:t>EST</a:t>
            </a:r>
            <a:r>
              <a:rPr lang="it-IT" dirty="0"/>
              <a:t>, </a:t>
            </a:r>
            <a:endParaRPr lang="it-IT" dirty="0" smtClean="0"/>
          </a:p>
          <a:p>
            <a:r>
              <a:rPr lang="it-IT" dirty="0" smtClean="0"/>
              <a:t>eccitando </a:t>
            </a:r>
            <a:r>
              <a:rPr lang="it-IT" dirty="0"/>
              <a:t>solo la</a:t>
            </a:r>
            <a:r>
              <a:rPr lang="it-IT" b="1" dirty="0"/>
              <a:t> bobina A2</a:t>
            </a:r>
            <a:r>
              <a:rPr lang="it-IT" dirty="0"/>
              <a:t> il rotore si posiziona in direzione </a:t>
            </a:r>
            <a:r>
              <a:rPr lang="it-IT" b="1" dirty="0"/>
              <a:t>SUD</a:t>
            </a:r>
            <a:r>
              <a:rPr lang="it-IT" dirty="0"/>
              <a:t> </a:t>
            </a:r>
            <a:endParaRPr lang="it-IT" dirty="0" smtClean="0"/>
          </a:p>
          <a:p>
            <a:r>
              <a:rPr lang="it-IT" dirty="0" smtClean="0"/>
              <a:t>ed </a:t>
            </a:r>
            <a:r>
              <a:rPr lang="it-IT" dirty="0"/>
              <a:t>infine eccitando solo la </a:t>
            </a:r>
            <a:r>
              <a:rPr lang="it-IT" b="1" dirty="0"/>
              <a:t>bobina B2</a:t>
            </a:r>
            <a:r>
              <a:rPr lang="it-IT" dirty="0"/>
              <a:t> il rotore si posiziona in direzione </a:t>
            </a:r>
            <a:r>
              <a:rPr lang="it-IT" b="1" dirty="0"/>
              <a:t>OVEST</a:t>
            </a:r>
            <a:r>
              <a:rPr lang="it-IT" dirty="0"/>
              <a:t>.</a:t>
            </a:r>
            <a:br>
              <a:rPr lang="it-IT" dirty="0"/>
            </a:br>
            <a:endParaRPr lang="it-IT" dirty="0"/>
          </a:p>
        </p:txBody>
      </p:sp>
    </p:spTree>
    <p:extLst>
      <p:ext uri="{BB962C8B-B14F-4D97-AF65-F5344CB8AC3E}">
        <p14:creationId xmlns:p14="http://schemas.microsoft.com/office/powerpoint/2010/main" val="5491970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340768"/>
            <a:ext cx="2534062" cy="25595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ttangolo 3"/>
          <p:cNvSpPr/>
          <p:nvPr/>
        </p:nvSpPr>
        <p:spPr>
          <a:xfrm>
            <a:off x="5370791" y="476672"/>
            <a:ext cx="3188693" cy="523220"/>
          </a:xfrm>
          <a:prstGeom prst="rect">
            <a:avLst/>
          </a:prstGeom>
        </p:spPr>
        <p:txBody>
          <a:bodyPr wrap="none">
            <a:spAutoFit/>
          </a:bodyPr>
          <a:lstStyle/>
          <a:p>
            <a:r>
              <a:rPr lang="it-IT" sz="2800" b="1" dirty="0">
                <a:solidFill>
                  <a:srgbClr val="C00000"/>
                </a:solidFill>
              </a:rPr>
              <a:t>AMON ed ARDUINO</a:t>
            </a:r>
            <a:endParaRPr lang="it-IT" sz="2800" dirty="0">
              <a:solidFill>
                <a:srgbClr val="C00000"/>
              </a:solidFill>
            </a:endParaRPr>
          </a:p>
        </p:txBody>
      </p:sp>
      <p:sp>
        <p:nvSpPr>
          <p:cNvPr id="5" name="Rettangolo 4"/>
          <p:cNvSpPr/>
          <p:nvPr/>
        </p:nvSpPr>
        <p:spPr>
          <a:xfrm>
            <a:off x="355613" y="458088"/>
            <a:ext cx="4572000" cy="369332"/>
          </a:xfrm>
          <a:prstGeom prst="rect">
            <a:avLst/>
          </a:prstGeom>
        </p:spPr>
        <p:txBody>
          <a:bodyPr>
            <a:spAutoFit/>
          </a:bodyPr>
          <a:lstStyle/>
          <a:p>
            <a:pPr marL="0" lvl="1"/>
            <a:r>
              <a:rPr lang="it-IT" b="1" dirty="0" smtClean="0"/>
              <a:t>Motori Passo </a:t>
            </a:r>
            <a:r>
              <a:rPr lang="it-IT" b="1" dirty="0" err="1" smtClean="0"/>
              <a:t>Passo</a:t>
            </a:r>
            <a:endParaRPr lang="it-IT" b="1" dirty="0"/>
          </a:p>
        </p:txBody>
      </p:sp>
      <p:sp>
        <p:nvSpPr>
          <p:cNvPr id="2" name="Rettangolo 1"/>
          <p:cNvSpPr/>
          <p:nvPr/>
        </p:nvSpPr>
        <p:spPr>
          <a:xfrm>
            <a:off x="539552" y="4365104"/>
            <a:ext cx="8208911" cy="1754326"/>
          </a:xfrm>
          <a:prstGeom prst="rect">
            <a:avLst/>
          </a:prstGeom>
        </p:spPr>
        <p:txBody>
          <a:bodyPr wrap="square">
            <a:spAutoFit/>
          </a:bodyPr>
          <a:lstStyle/>
          <a:p>
            <a:r>
              <a:rPr lang="it-IT" dirty="0"/>
              <a:t>Seguendo le </a:t>
            </a:r>
            <a:r>
              <a:rPr lang="it-IT" b="1" dirty="0"/>
              <a:t>fasi di alimentazioni A1-B1-A2-B2</a:t>
            </a:r>
            <a:r>
              <a:rPr lang="it-IT" dirty="0"/>
              <a:t> il rotore si sposterà in senso </a:t>
            </a:r>
            <a:r>
              <a:rPr lang="it-IT" b="1" dirty="0"/>
              <a:t>orario</a:t>
            </a:r>
            <a:r>
              <a:rPr lang="it-IT" dirty="0"/>
              <a:t>, </a:t>
            </a:r>
            <a:endParaRPr lang="it-IT" dirty="0" smtClean="0"/>
          </a:p>
          <a:p>
            <a:endParaRPr lang="it-IT" dirty="0" smtClean="0"/>
          </a:p>
          <a:p>
            <a:r>
              <a:rPr lang="it-IT" dirty="0"/>
              <a:t>I</a:t>
            </a:r>
            <a:r>
              <a:rPr lang="it-IT" dirty="0" smtClean="0"/>
              <a:t>nvertendo </a:t>
            </a:r>
            <a:r>
              <a:rPr lang="it-IT" dirty="0"/>
              <a:t>la sequenza </a:t>
            </a:r>
            <a:r>
              <a:rPr lang="it-IT" b="1" dirty="0"/>
              <a:t>B2-A2-B1-A1</a:t>
            </a:r>
            <a:r>
              <a:rPr lang="it-IT" dirty="0"/>
              <a:t> il rotore si sposterà in senso </a:t>
            </a:r>
            <a:r>
              <a:rPr lang="it-IT" b="1" dirty="0"/>
              <a:t>antiorario</a:t>
            </a:r>
            <a:r>
              <a:rPr lang="it-IT" dirty="0"/>
              <a:t>. </a:t>
            </a:r>
            <a:endParaRPr lang="it-IT" dirty="0" smtClean="0"/>
          </a:p>
          <a:p>
            <a:endParaRPr lang="it-IT" dirty="0" smtClean="0"/>
          </a:p>
          <a:p>
            <a:r>
              <a:rPr lang="it-IT" i="1" dirty="0" smtClean="0"/>
              <a:t>E</a:t>
            </a:r>
            <a:r>
              <a:rPr lang="it-IT" i="1" dirty="0"/>
              <a:t>’ importante alimentare le bobine in modo sequenziale perché il rotore deve seguire in maniera lineare il campo elettromagnetico generato dalle bobine.</a:t>
            </a:r>
            <a:endParaRPr lang="it-IT" i="1" dirty="0">
              <a:effectLst/>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848" y="1844824"/>
            <a:ext cx="5782463" cy="1917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87985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5370791" y="476672"/>
            <a:ext cx="3188693" cy="523220"/>
          </a:xfrm>
          <a:prstGeom prst="rect">
            <a:avLst/>
          </a:prstGeom>
        </p:spPr>
        <p:txBody>
          <a:bodyPr wrap="none">
            <a:spAutoFit/>
          </a:bodyPr>
          <a:lstStyle/>
          <a:p>
            <a:r>
              <a:rPr lang="it-IT" sz="2800" b="1" dirty="0">
                <a:solidFill>
                  <a:srgbClr val="C00000"/>
                </a:solidFill>
              </a:rPr>
              <a:t>AMON ed ARDUINO</a:t>
            </a:r>
            <a:endParaRPr lang="it-IT" sz="2800" dirty="0">
              <a:solidFill>
                <a:srgbClr val="C00000"/>
              </a:solidFill>
            </a:endParaRPr>
          </a:p>
        </p:txBody>
      </p:sp>
      <p:sp>
        <p:nvSpPr>
          <p:cNvPr id="6" name="Rettangolo 5"/>
          <p:cNvSpPr/>
          <p:nvPr/>
        </p:nvSpPr>
        <p:spPr>
          <a:xfrm>
            <a:off x="5508104" y="999892"/>
            <a:ext cx="4572000" cy="369332"/>
          </a:xfrm>
          <a:prstGeom prst="rect">
            <a:avLst/>
          </a:prstGeom>
        </p:spPr>
        <p:txBody>
          <a:bodyPr>
            <a:spAutoFit/>
          </a:bodyPr>
          <a:lstStyle/>
          <a:p>
            <a:pPr marL="0" lvl="1"/>
            <a:r>
              <a:rPr lang="it-IT" b="1" dirty="0" smtClean="0"/>
              <a:t>Motori Passo </a:t>
            </a:r>
            <a:r>
              <a:rPr lang="it-IT" b="1" dirty="0" err="1" smtClean="0"/>
              <a:t>Passo</a:t>
            </a:r>
            <a:endParaRPr lang="it-IT" b="1" dirty="0"/>
          </a:p>
        </p:txBody>
      </p:sp>
      <p:pic>
        <p:nvPicPr>
          <p:cNvPr id="4098" name="Picture 2" descr="Schema di collegamento 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146" y="151474"/>
            <a:ext cx="4386878" cy="641432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unipolar_stepper_four_pins">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86275" y="1772816"/>
            <a:ext cx="4657725" cy="4392488"/>
          </a:xfrm>
          <a:prstGeom prst="rect">
            <a:avLst/>
          </a:prstGeom>
          <a:noFill/>
          <a:extLst>
            <a:ext uri="{909E8E84-426E-40DD-AFC4-6F175D3DCCD1}">
              <a14:hiddenFill xmlns:a14="http://schemas.microsoft.com/office/drawing/2010/main">
                <a:solidFill>
                  <a:srgbClr val="FFFFFF"/>
                </a:solidFill>
              </a14:hiddenFill>
            </a:ext>
          </a:extLst>
        </p:spPr>
      </p:pic>
      <p:cxnSp>
        <p:nvCxnSpPr>
          <p:cNvPr id="3" name="Connettore 2 2"/>
          <p:cNvCxnSpPr/>
          <p:nvPr/>
        </p:nvCxnSpPr>
        <p:spPr>
          <a:xfrm flipH="1">
            <a:off x="1907704" y="3140968"/>
            <a:ext cx="4176464" cy="7200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 name="Ritardo 3"/>
          <p:cNvSpPr/>
          <p:nvPr/>
        </p:nvSpPr>
        <p:spPr>
          <a:xfrm rot="5400000">
            <a:off x="6794091" y="1965804"/>
            <a:ext cx="174577" cy="252027"/>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CasellaDiTesto 1"/>
          <p:cNvSpPr txBox="1"/>
          <p:nvPr/>
        </p:nvSpPr>
        <p:spPr>
          <a:xfrm>
            <a:off x="4644008" y="3349424"/>
            <a:ext cx="1205523" cy="1477328"/>
          </a:xfrm>
          <a:prstGeom prst="rect">
            <a:avLst/>
          </a:prstGeom>
          <a:noFill/>
        </p:spPr>
        <p:txBody>
          <a:bodyPr wrap="none" rtlCol="0">
            <a:spAutoFit/>
          </a:bodyPr>
          <a:lstStyle/>
          <a:p>
            <a:r>
              <a:rPr lang="it-IT" b="1" dirty="0" smtClean="0">
                <a:solidFill>
                  <a:srgbClr val="C00000"/>
                </a:solidFill>
              </a:rPr>
              <a:t>OUT </a:t>
            </a:r>
          </a:p>
          <a:p>
            <a:r>
              <a:rPr lang="it-IT" dirty="0" smtClean="0">
                <a:solidFill>
                  <a:srgbClr val="C00000"/>
                </a:solidFill>
              </a:rPr>
              <a:t>1 = Blu</a:t>
            </a:r>
          </a:p>
          <a:p>
            <a:r>
              <a:rPr lang="it-IT" dirty="0" smtClean="0">
                <a:solidFill>
                  <a:srgbClr val="C00000"/>
                </a:solidFill>
              </a:rPr>
              <a:t>2 = Orange</a:t>
            </a:r>
          </a:p>
          <a:p>
            <a:r>
              <a:rPr lang="it-IT" dirty="0" smtClean="0">
                <a:solidFill>
                  <a:srgbClr val="C00000"/>
                </a:solidFill>
              </a:rPr>
              <a:t>3 = Black</a:t>
            </a:r>
          </a:p>
          <a:p>
            <a:r>
              <a:rPr lang="it-IT" dirty="0" smtClean="0">
                <a:solidFill>
                  <a:srgbClr val="C00000"/>
                </a:solidFill>
              </a:rPr>
              <a:t>4 = Yellow</a:t>
            </a:r>
            <a:endParaRPr lang="it-IT" dirty="0">
              <a:solidFill>
                <a:srgbClr val="C00000"/>
              </a:solidFill>
            </a:endParaRPr>
          </a:p>
        </p:txBody>
      </p:sp>
      <p:sp>
        <p:nvSpPr>
          <p:cNvPr id="9" name="CasellaDiTesto 8"/>
          <p:cNvSpPr txBox="1"/>
          <p:nvPr/>
        </p:nvSpPr>
        <p:spPr>
          <a:xfrm>
            <a:off x="3131840" y="999892"/>
            <a:ext cx="1125821" cy="1477328"/>
          </a:xfrm>
          <a:prstGeom prst="rect">
            <a:avLst/>
          </a:prstGeom>
          <a:noFill/>
        </p:spPr>
        <p:txBody>
          <a:bodyPr wrap="none" rtlCol="0">
            <a:spAutoFit/>
          </a:bodyPr>
          <a:lstStyle/>
          <a:p>
            <a:r>
              <a:rPr lang="it-IT" b="1" dirty="0" smtClean="0">
                <a:solidFill>
                  <a:srgbClr val="0070C0"/>
                </a:solidFill>
              </a:rPr>
              <a:t>IN </a:t>
            </a:r>
          </a:p>
          <a:p>
            <a:r>
              <a:rPr lang="it-IT" dirty="0" smtClean="0">
                <a:solidFill>
                  <a:srgbClr val="0070C0"/>
                </a:solidFill>
              </a:rPr>
              <a:t>1 = pin 8</a:t>
            </a:r>
          </a:p>
          <a:p>
            <a:r>
              <a:rPr lang="it-IT" dirty="0" smtClean="0">
                <a:solidFill>
                  <a:srgbClr val="0070C0"/>
                </a:solidFill>
              </a:rPr>
              <a:t>2 = pin 9</a:t>
            </a:r>
          </a:p>
          <a:p>
            <a:r>
              <a:rPr lang="it-IT" dirty="0" smtClean="0">
                <a:solidFill>
                  <a:srgbClr val="0070C0"/>
                </a:solidFill>
              </a:rPr>
              <a:t>3 = pin 10</a:t>
            </a:r>
          </a:p>
          <a:p>
            <a:r>
              <a:rPr lang="it-IT" dirty="0" smtClean="0">
                <a:solidFill>
                  <a:srgbClr val="0070C0"/>
                </a:solidFill>
              </a:rPr>
              <a:t>4 = pin 11</a:t>
            </a:r>
            <a:endParaRPr lang="it-IT" dirty="0">
              <a:solidFill>
                <a:srgbClr val="0070C0"/>
              </a:solidFill>
            </a:endParaRPr>
          </a:p>
        </p:txBody>
      </p:sp>
    </p:spTree>
    <p:extLst>
      <p:ext uri="{BB962C8B-B14F-4D97-AF65-F5344CB8AC3E}">
        <p14:creationId xmlns:p14="http://schemas.microsoft.com/office/powerpoint/2010/main" val="16940822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5" name="Rettangolo 4"/>
          <p:cNvSpPr/>
          <p:nvPr/>
        </p:nvSpPr>
        <p:spPr>
          <a:xfrm>
            <a:off x="1979712" y="189458"/>
            <a:ext cx="3188693" cy="523220"/>
          </a:xfrm>
          <a:prstGeom prst="rect">
            <a:avLst/>
          </a:prstGeom>
        </p:spPr>
        <p:txBody>
          <a:bodyPr wrap="none">
            <a:spAutoFit/>
          </a:bodyPr>
          <a:lstStyle/>
          <a:p>
            <a:r>
              <a:rPr lang="it-IT" sz="2800" b="1" dirty="0">
                <a:solidFill>
                  <a:srgbClr val="C00000"/>
                </a:solidFill>
              </a:rPr>
              <a:t>AMON ed ARDUINO</a:t>
            </a:r>
            <a:endParaRPr lang="it-IT" sz="2800" dirty="0">
              <a:solidFill>
                <a:srgbClr val="C00000"/>
              </a:solidFill>
            </a:endParaRPr>
          </a:p>
        </p:txBody>
      </p:sp>
      <p:sp>
        <p:nvSpPr>
          <p:cNvPr id="6" name="Rettangolo 5"/>
          <p:cNvSpPr/>
          <p:nvPr/>
        </p:nvSpPr>
        <p:spPr>
          <a:xfrm>
            <a:off x="401146" y="827420"/>
            <a:ext cx="4572000" cy="369332"/>
          </a:xfrm>
          <a:prstGeom prst="rect">
            <a:avLst/>
          </a:prstGeom>
        </p:spPr>
        <p:txBody>
          <a:bodyPr>
            <a:spAutoFit/>
          </a:bodyPr>
          <a:lstStyle/>
          <a:p>
            <a:pPr marL="0" lvl="1"/>
            <a:r>
              <a:rPr lang="it-IT" b="1" dirty="0" smtClean="0"/>
              <a:t>Motori Passo </a:t>
            </a:r>
            <a:r>
              <a:rPr lang="it-IT" b="1" dirty="0" err="1" smtClean="0"/>
              <a:t>Passo</a:t>
            </a:r>
            <a:endParaRPr lang="it-IT" b="1" dirty="0"/>
          </a:p>
        </p:txBody>
      </p:sp>
      <p:sp>
        <p:nvSpPr>
          <p:cNvPr id="3" name="Rectangle 1"/>
          <p:cNvSpPr>
            <a:spLocks noChangeArrowheads="1"/>
          </p:cNvSpPr>
          <p:nvPr/>
        </p:nvSpPr>
        <p:spPr bwMode="auto">
          <a:xfrm>
            <a:off x="457200" y="2446338"/>
            <a:ext cx="914400" cy="0"/>
          </a:xfrm>
          <a:prstGeom prst="rect">
            <a:avLst/>
          </a:prstGeom>
          <a:solidFill>
            <a:srgbClr val="DDEE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endParaRPr lang="it-IT"/>
          </a:p>
        </p:txBody>
      </p:sp>
      <p:sp>
        <p:nvSpPr>
          <p:cNvPr id="4" name="Rettangolo 3"/>
          <p:cNvSpPr/>
          <p:nvPr/>
        </p:nvSpPr>
        <p:spPr>
          <a:xfrm>
            <a:off x="459968" y="1844824"/>
            <a:ext cx="4572000" cy="3416320"/>
          </a:xfrm>
          <a:prstGeom prst="rect">
            <a:avLst/>
          </a:prstGeom>
        </p:spPr>
        <p:txBody>
          <a:bodyPr>
            <a:spAutoFit/>
          </a:bodyPr>
          <a:lstStyle/>
          <a:p>
            <a:r>
              <a:rPr lang="it-IT" dirty="0" err="1"/>
              <a:t>int</a:t>
            </a:r>
            <a:r>
              <a:rPr lang="it-IT" dirty="0"/>
              <a:t> motorPin1 = 8; </a:t>
            </a:r>
            <a:endParaRPr lang="it-IT" dirty="0" smtClean="0"/>
          </a:p>
          <a:p>
            <a:r>
              <a:rPr lang="it-IT" dirty="0" err="1" smtClean="0"/>
              <a:t>int</a:t>
            </a:r>
            <a:r>
              <a:rPr lang="it-IT" dirty="0" smtClean="0"/>
              <a:t> </a:t>
            </a:r>
            <a:r>
              <a:rPr lang="it-IT" dirty="0"/>
              <a:t>motorPin2 = 9; </a:t>
            </a:r>
            <a:endParaRPr lang="it-IT" dirty="0" smtClean="0"/>
          </a:p>
          <a:p>
            <a:r>
              <a:rPr lang="it-IT" dirty="0" err="1" smtClean="0"/>
              <a:t>int</a:t>
            </a:r>
            <a:r>
              <a:rPr lang="it-IT" dirty="0" smtClean="0"/>
              <a:t> </a:t>
            </a:r>
            <a:r>
              <a:rPr lang="it-IT" dirty="0"/>
              <a:t>motorPin3 = 10; </a:t>
            </a:r>
            <a:endParaRPr lang="it-IT" dirty="0" smtClean="0"/>
          </a:p>
          <a:p>
            <a:r>
              <a:rPr lang="it-IT" dirty="0" err="1" smtClean="0"/>
              <a:t>int</a:t>
            </a:r>
            <a:r>
              <a:rPr lang="it-IT" dirty="0" smtClean="0"/>
              <a:t> </a:t>
            </a:r>
            <a:r>
              <a:rPr lang="it-IT" dirty="0"/>
              <a:t>motorPin4 = 11; </a:t>
            </a:r>
            <a:endParaRPr lang="it-IT" dirty="0" smtClean="0"/>
          </a:p>
          <a:p>
            <a:r>
              <a:rPr lang="it-IT" dirty="0" err="1" smtClean="0"/>
              <a:t>int</a:t>
            </a:r>
            <a:r>
              <a:rPr lang="it-IT" dirty="0" smtClean="0"/>
              <a:t> </a:t>
            </a:r>
            <a:r>
              <a:rPr lang="it-IT" dirty="0" err="1"/>
              <a:t>delayTime</a:t>
            </a:r>
            <a:r>
              <a:rPr lang="it-IT" dirty="0"/>
              <a:t> = 500;   </a:t>
            </a:r>
            <a:endParaRPr lang="it-IT" dirty="0" smtClean="0"/>
          </a:p>
          <a:p>
            <a:endParaRPr lang="it-IT" dirty="0"/>
          </a:p>
          <a:p>
            <a:r>
              <a:rPr lang="it-IT" b="1" dirty="0" err="1" smtClean="0"/>
              <a:t>void</a:t>
            </a:r>
            <a:r>
              <a:rPr lang="it-IT" b="1" dirty="0" smtClean="0"/>
              <a:t> </a:t>
            </a:r>
            <a:r>
              <a:rPr lang="it-IT" b="1" dirty="0"/>
              <a:t>setup() </a:t>
            </a:r>
            <a:r>
              <a:rPr lang="it-IT" dirty="0"/>
              <a:t>{ </a:t>
            </a:r>
            <a:endParaRPr lang="it-IT" dirty="0" smtClean="0"/>
          </a:p>
          <a:p>
            <a:r>
              <a:rPr lang="it-IT" dirty="0" err="1" smtClean="0"/>
              <a:t>pinMode</a:t>
            </a:r>
            <a:r>
              <a:rPr lang="it-IT" dirty="0" smtClean="0"/>
              <a:t>(motorPin1</a:t>
            </a:r>
            <a:r>
              <a:rPr lang="it-IT" dirty="0"/>
              <a:t>, OUTPUT); </a:t>
            </a:r>
            <a:endParaRPr lang="it-IT" dirty="0" smtClean="0"/>
          </a:p>
          <a:p>
            <a:r>
              <a:rPr lang="it-IT" dirty="0" err="1" smtClean="0"/>
              <a:t>pinMode</a:t>
            </a:r>
            <a:r>
              <a:rPr lang="it-IT" dirty="0" smtClean="0"/>
              <a:t>(motorPin2</a:t>
            </a:r>
            <a:r>
              <a:rPr lang="it-IT" dirty="0"/>
              <a:t>, OUTPUT); </a:t>
            </a:r>
            <a:endParaRPr lang="it-IT" dirty="0" smtClean="0"/>
          </a:p>
          <a:p>
            <a:r>
              <a:rPr lang="it-IT" dirty="0" err="1" smtClean="0"/>
              <a:t>pinMode</a:t>
            </a:r>
            <a:r>
              <a:rPr lang="it-IT" dirty="0" smtClean="0"/>
              <a:t>(motorPin3</a:t>
            </a:r>
            <a:r>
              <a:rPr lang="it-IT" dirty="0"/>
              <a:t>, OUTPUT); </a:t>
            </a:r>
            <a:endParaRPr lang="it-IT" dirty="0" smtClean="0"/>
          </a:p>
          <a:p>
            <a:r>
              <a:rPr lang="it-IT" dirty="0" err="1" smtClean="0"/>
              <a:t>pinMode</a:t>
            </a:r>
            <a:r>
              <a:rPr lang="it-IT" dirty="0" smtClean="0"/>
              <a:t>(motorPin4</a:t>
            </a:r>
            <a:r>
              <a:rPr lang="it-IT" dirty="0"/>
              <a:t>, OUTPUT); }   </a:t>
            </a:r>
            <a:endParaRPr lang="it-IT" dirty="0" smtClean="0"/>
          </a:p>
          <a:p>
            <a:endParaRPr lang="it-IT" dirty="0"/>
          </a:p>
        </p:txBody>
      </p:sp>
      <p:sp>
        <p:nvSpPr>
          <p:cNvPr id="7" name="Rettangolo 6"/>
          <p:cNvSpPr/>
          <p:nvPr/>
        </p:nvSpPr>
        <p:spPr>
          <a:xfrm>
            <a:off x="4644008" y="712678"/>
            <a:ext cx="4572000" cy="5909310"/>
          </a:xfrm>
          <a:prstGeom prst="rect">
            <a:avLst/>
          </a:prstGeom>
        </p:spPr>
        <p:txBody>
          <a:bodyPr>
            <a:spAutoFit/>
          </a:bodyPr>
          <a:lstStyle/>
          <a:p>
            <a:r>
              <a:rPr lang="it-IT" b="1" dirty="0" err="1"/>
              <a:t>void</a:t>
            </a:r>
            <a:r>
              <a:rPr lang="it-IT" b="1" dirty="0"/>
              <a:t> </a:t>
            </a:r>
            <a:r>
              <a:rPr lang="it-IT" b="1" dirty="0" err="1"/>
              <a:t>loop</a:t>
            </a:r>
            <a:r>
              <a:rPr lang="it-IT" b="1" dirty="0"/>
              <a:t>() </a:t>
            </a:r>
            <a:r>
              <a:rPr lang="it-IT" dirty="0"/>
              <a:t>{ </a:t>
            </a:r>
            <a:endParaRPr lang="it-IT" dirty="0" smtClean="0"/>
          </a:p>
          <a:p>
            <a:r>
              <a:rPr lang="it-IT" dirty="0" err="1" smtClean="0">
                <a:solidFill>
                  <a:srgbClr val="FF0000"/>
                </a:solidFill>
              </a:rPr>
              <a:t>digitalWrite</a:t>
            </a:r>
            <a:r>
              <a:rPr lang="it-IT" dirty="0" smtClean="0">
                <a:solidFill>
                  <a:srgbClr val="FF0000"/>
                </a:solidFill>
              </a:rPr>
              <a:t>(motorPin1</a:t>
            </a:r>
            <a:r>
              <a:rPr lang="it-IT" dirty="0">
                <a:solidFill>
                  <a:srgbClr val="FF0000"/>
                </a:solidFill>
              </a:rPr>
              <a:t>, HIGH); </a:t>
            </a:r>
            <a:r>
              <a:rPr lang="it-IT" dirty="0" err="1"/>
              <a:t>digitalWrite</a:t>
            </a:r>
            <a:r>
              <a:rPr lang="it-IT" dirty="0"/>
              <a:t>(motorPin2, LOW); </a:t>
            </a:r>
            <a:r>
              <a:rPr lang="it-IT" dirty="0" err="1"/>
              <a:t>digitalWrite</a:t>
            </a:r>
            <a:r>
              <a:rPr lang="it-IT" dirty="0"/>
              <a:t>(motorPin3, LOW); </a:t>
            </a:r>
            <a:r>
              <a:rPr lang="it-IT" dirty="0" err="1"/>
              <a:t>digitalWrite</a:t>
            </a:r>
            <a:r>
              <a:rPr lang="it-IT" dirty="0"/>
              <a:t>(motorPin4, LOW); delay(</a:t>
            </a:r>
            <a:r>
              <a:rPr lang="it-IT" dirty="0" err="1"/>
              <a:t>delayTime</a:t>
            </a:r>
            <a:r>
              <a:rPr lang="it-IT" dirty="0"/>
              <a:t>); </a:t>
            </a:r>
            <a:endParaRPr lang="it-IT" dirty="0" smtClean="0"/>
          </a:p>
          <a:p>
            <a:r>
              <a:rPr lang="it-IT" dirty="0" err="1" smtClean="0"/>
              <a:t>digitalWrite</a:t>
            </a:r>
            <a:r>
              <a:rPr lang="it-IT" dirty="0" smtClean="0"/>
              <a:t>(motorPin1</a:t>
            </a:r>
            <a:r>
              <a:rPr lang="it-IT" dirty="0"/>
              <a:t>, LOW); </a:t>
            </a:r>
            <a:r>
              <a:rPr lang="it-IT" dirty="0" err="1">
                <a:solidFill>
                  <a:srgbClr val="FF0000"/>
                </a:solidFill>
              </a:rPr>
              <a:t>digitalWrite</a:t>
            </a:r>
            <a:r>
              <a:rPr lang="it-IT" dirty="0">
                <a:solidFill>
                  <a:srgbClr val="FF0000"/>
                </a:solidFill>
              </a:rPr>
              <a:t>(motorPin2, HIGH); </a:t>
            </a:r>
            <a:r>
              <a:rPr lang="it-IT" dirty="0" err="1"/>
              <a:t>digitalWrite</a:t>
            </a:r>
            <a:r>
              <a:rPr lang="it-IT" dirty="0"/>
              <a:t>(motorPin3, LOW); </a:t>
            </a:r>
            <a:r>
              <a:rPr lang="it-IT" dirty="0" err="1"/>
              <a:t>digitalWrite</a:t>
            </a:r>
            <a:r>
              <a:rPr lang="it-IT" dirty="0"/>
              <a:t>(motorPin4, LOW); delay(</a:t>
            </a:r>
            <a:r>
              <a:rPr lang="it-IT" dirty="0" err="1"/>
              <a:t>delayTime</a:t>
            </a:r>
            <a:r>
              <a:rPr lang="it-IT" dirty="0"/>
              <a:t>); </a:t>
            </a:r>
            <a:endParaRPr lang="it-IT" dirty="0" smtClean="0"/>
          </a:p>
          <a:p>
            <a:r>
              <a:rPr lang="it-IT" dirty="0" err="1" smtClean="0"/>
              <a:t>digitalWrite</a:t>
            </a:r>
            <a:r>
              <a:rPr lang="it-IT" dirty="0" smtClean="0"/>
              <a:t>(motorPin1</a:t>
            </a:r>
            <a:r>
              <a:rPr lang="it-IT" dirty="0"/>
              <a:t>, LOW); </a:t>
            </a:r>
            <a:r>
              <a:rPr lang="it-IT" dirty="0" err="1"/>
              <a:t>digitalWrite</a:t>
            </a:r>
            <a:r>
              <a:rPr lang="it-IT" dirty="0"/>
              <a:t>(motorPin2, LOW); </a:t>
            </a:r>
            <a:r>
              <a:rPr lang="it-IT" dirty="0" err="1">
                <a:solidFill>
                  <a:srgbClr val="FF0000"/>
                </a:solidFill>
              </a:rPr>
              <a:t>digitalWrite</a:t>
            </a:r>
            <a:r>
              <a:rPr lang="it-IT" dirty="0">
                <a:solidFill>
                  <a:srgbClr val="FF0000"/>
                </a:solidFill>
              </a:rPr>
              <a:t>(motorPin3, HIGH); </a:t>
            </a:r>
            <a:r>
              <a:rPr lang="it-IT" dirty="0" err="1"/>
              <a:t>digitalWrite</a:t>
            </a:r>
            <a:r>
              <a:rPr lang="it-IT" dirty="0"/>
              <a:t>(motorPin4, LOW); delay(</a:t>
            </a:r>
            <a:r>
              <a:rPr lang="it-IT" dirty="0" err="1"/>
              <a:t>delayTime</a:t>
            </a:r>
            <a:r>
              <a:rPr lang="it-IT" dirty="0"/>
              <a:t>); </a:t>
            </a:r>
            <a:endParaRPr lang="it-IT" dirty="0" smtClean="0"/>
          </a:p>
          <a:p>
            <a:r>
              <a:rPr lang="it-IT" dirty="0" err="1" smtClean="0"/>
              <a:t>digitalWrite</a:t>
            </a:r>
            <a:r>
              <a:rPr lang="it-IT" dirty="0" smtClean="0"/>
              <a:t>(motorPin1</a:t>
            </a:r>
            <a:r>
              <a:rPr lang="it-IT" dirty="0"/>
              <a:t>, LOW); </a:t>
            </a:r>
            <a:r>
              <a:rPr lang="it-IT" dirty="0" err="1"/>
              <a:t>digitalWrite</a:t>
            </a:r>
            <a:r>
              <a:rPr lang="it-IT" dirty="0"/>
              <a:t>(motorPin2, LOW); </a:t>
            </a:r>
            <a:r>
              <a:rPr lang="it-IT" dirty="0" err="1"/>
              <a:t>digitalWrite</a:t>
            </a:r>
            <a:r>
              <a:rPr lang="it-IT" dirty="0"/>
              <a:t>(motorPin3, LOW); </a:t>
            </a:r>
            <a:r>
              <a:rPr lang="it-IT" dirty="0" err="1">
                <a:solidFill>
                  <a:srgbClr val="FF0000"/>
                </a:solidFill>
              </a:rPr>
              <a:t>digitalWrite</a:t>
            </a:r>
            <a:r>
              <a:rPr lang="it-IT" dirty="0">
                <a:solidFill>
                  <a:srgbClr val="FF0000"/>
                </a:solidFill>
              </a:rPr>
              <a:t>(motorPin4, HIGH); </a:t>
            </a:r>
            <a:r>
              <a:rPr lang="it-IT" dirty="0"/>
              <a:t>delay(</a:t>
            </a:r>
            <a:r>
              <a:rPr lang="it-IT" dirty="0" err="1"/>
              <a:t>delayTime</a:t>
            </a:r>
            <a:r>
              <a:rPr lang="it-IT" dirty="0"/>
              <a:t>); }</a:t>
            </a:r>
          </a:p>
        </p:txBody>
      </p:sp>
      <p:sp>
        <p:nvSpPr>
          <p:cNvPr id="8" name="CasellaDiTesto 7"/>
          <p:cNvSpPr txBox="1"/>
          <p:nvPr/>
        </p:nvSpPr>
        <p:spPr>
          <a:xfrm>
            <a:off x="611561" y="5805264"/>
            <a:ext cx="3672408" cy="646331"/>
          </a:xfrm>
          <a:prstGeom prst="rect">
            <a:avLst/>
          </a:prstGeom>
          <a:noFill/>
        </p:spPr>
        <p:txBody>
          <a:bodyPr wrap="square" rtlCol="0">
            <a:spAutoFit/>
          </a:bodyPr>
          <a:lstStyle/>
          <a:p>
            <a:r>
              <a:rPr lang="it-IT" i="1" dirty="0" smtClean="0"/>
              <a:t>NOTA : un secondo motore può essere collegato alle porte 4,5,6,7,</a:t>
            </a:r>
            <a:endParaRPr lang="it-IT" i="1" dirty="0"/>
          </a:p>
        </p:txBody>
      </p:sp>
    </p:spTree>
    <p:extLst>
      <p:ext uri="{BB962C8B-B14F-4D97-AF65-F5344CB8AC3E}">
        <p14:creationId xmlns:p14="http://schemas.microsoft.com/office/powerpoint/2010/main" val="16940822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Line 2"/>
          <p:cNvSpPr>
            <a:spLocks noChangeShapeType="1"/>
          </p:cNvSpPr>
          <p:nvPr/>
        </p:nvSpPr>
        <p:spPr bwMode="auto">
          <a:xfrm>
            <a:off x="4157149" y="1495689"/>
            <a:ext cx="24488" cy="3604625"/>
          </a:xfrm>
          <a:prstGeom prst="line">
            <a:avLst/>
          </a:prstGeom>
          <a:noFill/>
          <a:ln w="360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945" tIns="41473" rIns="82945" bIns="41473"/>
          <a:lstStyle/>
          <a:p>
            <a:endParaRPr lang="it-IT"/>
          </a:p>
        </p:txBody>
      </p:sp>
      <p:sp>
        <p:nvSpPr>
          <p:cNvPr id="111619" name="Text Box 3"/>
          <p:cNvSpPr txBox="1">
            <a:spLocks noChangeArrowheads="1"/>
          </p:cNvSpPr>
          <p:nvPr/>
        </p:nvSpPr>
        <p:spPr bwMode="auto">
          <a:xfrm>
            <a:off x="518462" y="1839741"/>
            <a:ext cx="3609938" cy="28790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77851" rIns="81639" bIns="40820"/>
          <a:lstStyle>
            <a:lvl1pPr eaLnBrk="0">
              <a:tabLst>
                <a:tab pos="449263" algn="l"/>
                <a:tab pos="898525" algn="l"/>
                <a:tab pos="1347788" algn="l"/>
                <a:tab pos="1797050" algn="l"/>
                <a:tab pos="2246313" algn="l"/>
                <a:tab pos="2695575" algn="l"/>
                <a:tab pos="3144838" algn="l"/>
                <a:tab pos="3594100" algn="l"/>
                <a:tab pos="4043363" algn="l"/>
                <a:tab pos="4492625" algn="l"/>
              </a:tabLst>
              <a:defRPr>
                <a:solidFill>
                  <a:schemeClr val="tx1"/>
                </a:solidFill>
                <a:latin typeface="Arial" charset="0"/>
                <a:ea typeface="Droid Sans Fallback" charset="0"/>
                <a:cs typeface="Droid Sans Fallback" charset="0"/>
              </a:defRPr>
            </a:lvl1pPr>
            <a:lvl2pPr eaLnBrk="0">
              <a:tabLst>
                <a:tab pos="449263" algn="l"/>
                <a:tab pos="898525" algn="l"/>
                <a:tab pos="1347788" algn="l"/>
                <a:tab pos="1797050" algn="l"/>
                <a:tab pos="2246313" algn="l"/>
                <a:tab pos="2695575" algn="l"/>
                <a:tab pos="3144838" algn="l"/>
                <a:tab pos="3594100" algn="l"/>
                <a:tab pos="4043363" algn="l"/>
                <a:tab pos="4492625" algn="l"/>
              </a:tabLst>
              <a:defRPr>
                <a:solidFill>
                  <a:schemeClr val="tx1"/>
                </a:solidFill>
                <a:latin typeface="Arial" charset="0"/>
                <a:ea typeface="Droid Sans Fallback" charset="0"/>
                <a:cs typeface="Droid Sans Fallback" charset="0"/>
              </a:defRPr>
            </a:lvl2pPr>
            <a:lvl3pPr eaLnBrk="0">
              <a:tabLst>
                <a:tab pos="449263" algn="l"/>
                <a:tab pos="898525" algn="l"/>
                <a:tab pos="1347788" algn="l"/>
                <a:tab pos="1797050" algn="l"/>
                <a:tab pos="2246313" algn="l"/>
                <a:tab pos="2695575" algn="l"/>
                <a:tab pos="3144838" algn="l"/>
                <a:tab pos="3594100" algn="l"/>
                <a:tab pos="4043363" algn="l"/>
                <a:tab pos="4492625" algn="l"/>
              </a:tabLst>
              <a:defRPr>
                <a:solidFill>
                  <a:schemeClr val="tx1"/>
                </a:solidFill>
                <a:latin typeface="Arial" charset="0"/>
                <a:ea typeface="Droid Sans Fallback" charset="0"/>
                <a:cs typeface="Droid Sans Fallback" charset="0"/>
              </a:defRPr>
            </a:lvl3pPr>
            <a:lvl4pPr eaLnBrk="0">
              <a:tabLst>
                <a:tab pos="449263" algn="l"/>
                <a:tab pos="898525" algn="l"/>
                <a:tab pos="1347788" algn="l"/>
                <a:tab pos="1797050" algn="l"/>
                <a:tab pos="2246313" algn="l"/>
                <a:tab pos="2695575" algn="l"/>
                <a:tab pos="3144838" algn="l"/>
                <a:tab pos="3594100" algn="l"/>
                <a:tab pos="4043363" algn="l"/>
                <a:tab pos="4492625" algn="l"/>
              </a:tabLst>
              <a:defRPr>
                <a:solidFill>
                  <a:schemeClr val="tx1"/>
                </a:solidFill>
                <a:latin typeface="Arial" charset="0"/>
                <a:ea typeface="Droid Sans Fallback" charset="0"/>
                <a:cs typeface="Droid Sans Fallback" charset="0"/>
              </a:defRPr>
            </a:lvl4pPr>
            <a:lvl5pPr eaLnBrk="0">
              <a:tabLst>
                <a:tab pos="449263" algn="l"/>
                <a:tab pos="898525" algn="l"/>
                <a:tab pos="1347788" algn="l"/>
                <a:tab pos="1797050" algn="l"/>
                <a:tab pos="2246313" algn="l"/>
                <a:tab pos="2695575" algn="l"/>
                <a:tab pos="3144838" algn="l"/>
                <a:tab pos="3594100" algn="l"/>
                <a:tab pos="4043363" algn="l"/>
                <a:tab pos="4492625" algn="l"/>
              </a:tabLst>
              <a:defRPr>
                <a:solidFill>
                  <a:schemeClr val="tx1"/>
                </a:solidFill>
                <a:latin typeface="Arial" charset="0"/>
                <a:ea typeface="Droid Sans Fallback" charset="0"/>
                <a:cs typeface="Droid Sans Fallback" charset="0"/>
              </a:defRPr>
            </a:lvl5pPr>
            <a:lvl6pPr marL="2514600" indent="-228600" defTabSz="449263" eaLnBrk="0" fontAlgn="base" hangingPunct="0">
              <a:lnSpc>
                <a:spcPct val="94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Lst>
              <a:defRPr>
                <a:solidFill>
                  <a:schemeClr val="tx1"/>
                </a:solidFill>
                <a:latin typeface="Arial" charset="0"/>
                <a:ea typeface="Droid Sans Fallback" charset="0"/>
                <a:cs typeface="Droid Sans Fallback" charset="0"/>
              </a:defRPr>
            </a:lvl6pPr>
            <a:lvl7pPr marL="2971800" indent="-228600" defTabSz="449263" eaLnBrk="0" fontAlgn="base" hangingPunct="0">
              <a:lnSpc>
                <a:spcPct val="94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Lst>
              <a:defRPr>
                <a:solidFill>
                  <a:schemeClr val="tx1"/>
                </a:solidFill>
                <a:latin typeface="Arial" charset="0"/>
                <a:ea typeface="Droid Sans Fallback" charset="0"/>
                <a:cs typeface="Droid Sans Fallback" charset="0"/>
              </a:defRPr>
            </a:lvl7pPr>
            <a:lvl8pPr marL="3429000" indent="-228600" defTabSz="449263" eaLnBrk="0" fontAlgn="base" hangingPunct="0">
              <a:lnSpc>
                <a:spcPct val="94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Lst>
              <a:defRPr>
                <a:solidFill>
                  <a:schemeClr val="tx1"/>
                </a:solidFill>
                <a:latin typeface="Arial" charset="0"/>
                <a:ea typeface="Droid Sans Fallback" charset="0"/>
                <a:cs typeface="Droid Sans Fallback" charset="0"/>
              </a:defRPr>
            </a:lvl8pPr>
            <a:lvl9pPr marL="3886200" indent="-228600" defTabSz="449263" eaLnBrk="0" fontAlgn="base" hangingPunct="0">
              <a:lnSpc>
                <a:spcPct val="94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Lst>
              <a:defRPr>
                <a:solidFill>
                  <a:schemeClr val="tx1"/>
                </a:solidFill>
                <a:latin typeface="Arial" charset="0"/>
                <a:ea typeface="Droid Sans Fallback" charset="0"/>
                <a:cs typeface="Droid Sans Fallback" charset="0"/>
              </a:defRPr>
            </a:lvl9pPr>
          </a:lstStyle>
          <a:p>
            <a:pPr eaLnBrk="1"/>
            <a:r>
              <a:rPr lang="it-IT" altLang="it-IT" sz="4900" b="1" dirty="0" smtClean="0">
                <a:solidFill>
                  <a:srgbClr val="000000"/>
                </a:solidFill>
                <a:latin typeface="Ubuntu" charset="0"/>
              </a:rPr>
              <a:t>Ora conoscete circa il</a:t>
            </a:r>
            <a:endParaRPr lang="it-IT" altLang="it-IT" sz="4900" b="1" dirty="0">
              <a:solidFill>
                <a:srgbClr val="000000"/>
              </a:solidFill>
              <a:latin typeface="Ubuntu" charset="0"/>
            </a:endParaRPr>
          </a:p>
        </p:txBody>
      </p:sp>
      <p:sp>
        <p:nvSpPr>
          <p:cNvPr id="111620" name="TextBox 1"/>
          <p:cNvSpPr txBox="1">
            <a:spLocks noChangeArrowheads="1"/>
          </p:cNvSpPr>
          <p:nvPr/>
        </p:nvSpPr>
        <p:spPr bwMode="auto">
          <a:xfrm>
            <a:off x="4433717" y="2116134"/>
            <a:ext cx="4286790" cy="240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45" tIns="41473" rIns="82945" bIns="41473">
            <a:spAutoFit/>
          </a:bodyPr>
          <a:lstStyle/>
          <a:p>
            <a:r>
              <a:rPr lang="en-US" altLang="it-IT" sz="15100" b="1" dirty="0" smtClean="0">
                <a:solidFill>
                  <a:srgbClr val="FF0000"/>
                </a:solidFill>
                <a:latin typeface="Ubuntu" charset="0"/>
              </a:rPr>
              <a:t>95%</a:t>
            </a:r>
            <a:endParaRPr lang="en-GB" altLang="it-IT" sz="15100" b="1" dirty="0">
              <a:solidFill>
                <a:srgbClr val="FF0000"/>
              </a:solidFill>
              <a:latin typeface="Ubuntu" charset="0"/>
            </a:endParaRPr>
          </a:p>
        </p:txBody>
      </p:sp>
      <p:sp>
        <p:nvSpPr>
          <p:cNvPr id="2" name="Rettangolo 1"/>
          <p:cNvSpPr/>
          <p:nvPr/>
        </p:nvSpPr>
        <p:spPr>
          <a:xfrm>
            <a:off x="877552" y="5754425"/>
            <a:ext cx="7244851" cy="613117"/>
          </a:xfrm>
          <a:prstGeom prst="rect">
            <a:avLst/>
          </a:prstGeom>
        </p:spPr>
        <p:txBody>
          <a:bodyPr wrap="square">
            <a:spAutoFit/>
          </a:bodyPr>
          <a:lstStyle/>
          <a:p>
            <a:pPr marL="189280">
              <a:lnSpc>
                <a:spcPct val="94000"/>
              </a:lnSpc>
              <a:spcBef>
                <a:spcPct val="0"/>
              </a:spcBef>
              <a:tabLst>
                <a:tab pos="393869" algn="l"/>
                <a:tab pos="787737" algn="l"/>
                <a:tab pos="1181606" algn="l"/>
                <a:tab pos="1575474" algn="l"/>
                <a:tab pos="1969343" algn="l"/>
                <a:tab pos="2363211" algn="l"/>
                <a:tab pos="2757079" algn="l"/>
                <a:tab pos="3150947" algn="l"/>
                <a:tab pos="3544816" algn="l"/>
                <a:tab pos="3938684" algn="l"/>
                <a:tab pos="4332553" algn="l"/>
                <a:tab pos="4726421" algn="l"/>
                <a:tab pos="5120290" algn="l"/>
              </a:tabLst>
            </a:pPr>
            <a:r>
              <a:rPr lang="it-IT" altLang="it-IT" b="1" dirty="0" smtClean="0">
                <a:solidFill>
                  <a:srgbClr val="FF0000"/>
                </a:solidFill>
                <a:latin typeface="Arial" charset="0"/>
                <a:ea typeface="Droid Sans Fallback" charset="0"/>
                <a:cs typeface="Droid Sans Fallback" charset="0"/>
              </a:rPr>
              <a:t>Il 95%  di </a:t>
            </a:r>
            <a:r>
              <a:rPr lang="it-IT" altLang="it-IT" b="1" dirty="0">
                <a:solidFill>
                  <a:srgbClr val="FF0000"/>
                </a:solidFill>
                <a:latin typeface="Arial" charset="0"/>
                <a:ea typeface="Droid Sans Fallback" charset="0"/>
                <a:cs typeface="Droid Sans Fallback" charset="0"/>
              </a:rPr>
              <a:t>quello che vi serve </a:t>
            </a:r>
            <a:r>
              <a:rPr lang="it-IT" altLang="it-IT" b="1" dirty="0" smtClean="0">
                <a:solidFill>
                  <a:srgbClr val="FF0000"/>
                </a:solidFill>
                <a:latin typeface="Arial" charset="0"/>
                <a:ea typeface="Droid Sans Fallback" charset="0"/>
                <a:cs typeface="Droid Sans Fallback" charset="0"/>
              </a:rPr>
              <a:t>per scoprire cose nuove con ARDUINO </a:t>
            </a:r>
            <a:r>
              <a:rPr lang="it-IT" altLang="it-IT" b="1" smtClean="0">
                <a:solidFill>
                  <a:srgbClr val="FF0000"/>
                </a:solidFill>
                <a:latin typeface="Arial" charset="0"/>
                <a:ea typeface="Droid Sans Fallback" charset="0"/>
                <a:cs typeface="Droid Sans Fallback" charset="0"/>
              </a:rPr>
              <a:t>ora lo </a:t>
            </a:r>
            <a:r>
              <a:rPr lang="it-IT" altLang="it-IT" b="1" dirty="0">
                <a:solidFill>
                  <a:srgbClr val="FF0000"/>
                </a:solidFill>
                <a:latin typeface="Arial" charset="0"/>
                <a:ea typeface="Droid Sans Fallback" charset="0"/>
                <a:cs typeface="Droid Sans Fallback" charset="0"/>
              </a:rPr>
              <a:t>avete imparato!</a:t>
            </a:r>
          </a:p>
        </p:txBody>
      </p:sp>
    </p:spTree>
    <p:extLst>
      <p:ext uri="{BB962C8B-B14F-4D97-AF65-F5344CB8AC3E}">
        <p14:creationId xmlns:p14="http://schemas.microsoft.com/office/powerpoint/2010/main" val="34334726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5370791" y="332656"/>
            <a:ext cx="3188693" cy="523220"/>
          </a:xfrm>
          <a:prstGeom prst="rect">
            <a:avLst/>
          </a:prstGeom>
        </p:spPr>
        <p:txBody>
          <a:bodyPr wrap="none">
            <a:spAutoFit/>
          </a:bodyPr>
          <a:lstStyle/>
          <a:p>
            <a:r>
              <a:rPr lang="it-IT" sz="2800" b="1" dirty="0">
                <a:solidFill>
                  <a:srgbClr val="C00000"/>
                </a:solidFill>
              </a:rPr>
              <a:t>AMON ed ARDUINO</a:t>
            </a:r>
            <a:endParaRPr lang="it-IT" sz="2800" dirty="0">
              <a:solidFill>
                <a:srgbClr val="C00000"/>
              </a:solidFill>
            </a:endParaRPr>
          </a:p>
        </p:txBody>
      </p:sp>
      <p:sp>
        <p:nvSpPr>
          <p:cNvPr id="4" name="Rettangolo 3"/>
          <p:cNvSpPr/>
          <p:nvPr/>
        </p:nvSpPr>
        <p:spPr>
          <a:xfrm>
            <a:off x="251520" y="981879"/>
            <a:ext cx="8769600" cy="5355312"/>
          </a:xfrm>
          <a:prstGeom prst="rect">
            <a:avLst/>
          </a:prstGeom>
        </p:spPr>
        <p:txBody>
          <a:bodyPr wrap="square">
            <a:spAutoFit/>
          </a:bodyPr>
          <a:lstStyle/>
          <a:p>
            <a:r>
              <a:rPr lang="it-IT" b="1" dirty="0" smtClean="0">
                <a:solidFill>
                  <a:srgbClr val="C00000"/>
                </a:solidFill>
                <a:effectLst/>
              </a:rPr>
              <a:t>STRUTTURE di CONTROLLO . </a:t>
            </a:r>
            <a:r>
              <a:rPr lang="it-IT" dirty="0" smtClean="0"/>
              <a:t>Il </a:t>
            </a:r>
            <a:r>
              <a:rPr lang="it-IT" dirty="0"/>
              <a:t>linguaggio di Arduino include parole chiave per controllare il progetto logico del nostro codice.</a:t>
            </a:r>
            <a:r>
              <a:rPr lang="it-IT" dirty="0" smtClean="0">
                <a:effectLst/>
              </a:rPr>
              <a:t/>
            </a:r>
            <a:br>
              <a:rPr lang="it-IT" dirty="0" smtClean="0">
                <a:effectLst/>
              </a:rPr>
            </a:br>
            <a:r>
              <a:rPr lang="it-IT" sz="1000" dirty="0" smtClean="0">
                <a:effectLst/>
              </a:rPr>
              <a:t/>
            </a:r>
            <a:br>
              <a:rPr lang="it-IT" sz="1000" dirty="0" smtClean="0">
                <a:effectLst/>
              </a:rPr>
            </a:br>
            <a:r>
              <a:rPr lang="it-IT" b="1" dirty="0"/>
              <a:t>For</a:t>
            </a:r>
            <a:r>
              <a:rPr lang="it-IT" dirty="0"/>
              <a:t> - Ripete il codice per un numero predefinito di volte.</a:t>
            </a:r>
            <a:br>
              <a:rPr lang="it-IT" dirty="0"/>
            </a:br>
            <a:r>
              <a:rPr lang="it-IT" dirty="0"/>
              <a:t>    </a:t>
            </a:r>
            <a:r>
              <a:rPr lang="it-IT" i="1" dirty="0"/>
              <a:t>f</a:t>
            </a:r>
            <a:r>
              <a:rPr lang="it-IT" i="1" dirty="0" smtClean="0"/>
              <a:t>or (</a:t>
            </a:r>
            <a:r>
              <a:rPr lang="it-IT" i="1" dirty="0" err="1"/>
              <a:t>int</a:t>
            </a:r>
            <a:r>
              <a:rPr lang="it-IT" i="1" dirty="0"/>
              <a:t> i=0</a:t>
            </a:r>
            <a:r>
              <a:rPr lang="it-IT" i="1" dirty="0" smtClean="0"/>
              <a:t>; i&lt;10; i</a:t>
            </a:r>
            <a:r>
              <a:rPr lang="it-IT" i="1" dirty="0"/>
              <a:t>++){</a:t>
            </a:r>
            <a:r>
              <a:rPr lang="it-IT" i="1" dirty="0" err="1"/>
              <a:t>Serial.print</a:t>
            </a:r>
            <a:r>
              <a:rPr lang="it-IT" i="1" dirty="0"/>
              <a:t>(“Ciao”);}  //stampa 10 volte “Ciao</a:t>
            </a:r>
            <a:r>
              <a:rPr lang="it-IT" i="1" dirty="0" smtClean="0"/>
              <a:t>”</a:t>
            </a:r>
          </a:p>
          <a:p>
            <a:r>
              <a:rPr lang="nn-NO" i="1" dirty="0"/>
              <a:t> </a:t>
            </a:r>
            <a:r>
              <a:rPr lang="nn-NO" i="1" dirty="0" smtClean="0"/>
              <a:t>   for (grad </a:t>
            </a:r>
            <a:r>
              <a:rPr lang="nn-NO" i="1" dirty="0"/>
              <a:t>= 0; grad &lt; 180; grad += 1</a:t>
            </a:r>
            <a:r>
              <a:rPr lang="nn-NO" i="1" dirty="0" smtClean="0"/>
              <a:t>)</a:t>
            </a:r>
            <a:r>
              <a:rPr lang="it-IT" i="1" dirty="0" smtClean="0"/>
              <a:t>{servoMotor2.write(</a:t>
            </a:r>
            <a:r>
              <a:rPr lang="it-IT" i="1" dirty="0" err="1" smtClean="0"/>
              <a:t>grad</a:t>
            </a:r>
            <a:r>
              <a:rPr lang="it-IT" i="1" dirty="0" smtClean="0"/>
              <a:t>);</a:t>
            </a:r>
            <a:r>
              <a:rPr lang="it-IT" i="1" dirty="0"/>
              <a:t> }</a:t>
            </a:r>
            <a:r>
              <a:rPr lang="it-IT" i="1" dirty="0" smtClean="0"/>
              <a:t>   // gira 180° un servo</a:t>
            </a:r>
            <a:endParaRPr lang="it-IT" i="1" dirty="0"/>
          </a:p>
          <a:p>
            <a:pPr algn="r"/>
            <a:r>
              <a:rPr lang="it-IT" sz="1600" i="1" dirty="0">
                <a:solidFill>
                  <a:schemeClr val="tx2">
                    <a:lumMod val="60000"/>
                    <a:lumOff val="40000"/>
                  </a:schemeClr>
                </a:solidFill>
              </a:rPr>
              <a:t>++ e -- incrementano/decrementano una variabile di 1; lo stesso è applicabile a +=, -=, </a:t>
            </a:r>
            <a:endParaRPr lang="it-IT" sz="1600" i="1" dirty="0">
              <a:solidFill>
                <a:schemeClr val="tx2">
                  <a:lumMod val="60000"/>
                  <a:lumOff val="40000"/>
                </a:schemeClr>
              </a:solidFill>
              <a:effectLst/>
            </a:endParaRPr>
          </a:p>
          <a:p>
            <a:endParaRPr lang="it-IT" b="1" dirty="0" smtClean="0"/>
          </a:p>
          <a:p>
            <a:r>
              <a:rPr lang="it-IT" b="1" dirty="0" err="1" smtClean="0"/>
              <a:t>While</a:t>
            </a:r>
            <a:r>
              <a:rPr lang="it-IT" dirty="0" smtClean="0"/>
              <a:t> </a:t>
            </a:r>
            <a:r>
              <a:rPr lang="it-IT" dirty="0"/>
              <a:t>- Esegue un blocco di codice fino a quando una certa condizione posta tra le parentesi è vera.</a:t>
            </a:r>
            <a:br>
              <a:rPr lang="it-IT" dirty="0"/>
            </a:br>
            <a:r>
              <a:rPr lang="it-IT" dirty="0"/>
              <a:t>   </a:t>
            </a:r>
            <a:r>
              <a:rPr lang="it-IT" i="1" dirty="0"/>
              <a:t> </a:t>
            </a:r>
            <a:r>
              <a:rPr lang="it-IT" i="1" dirty="0" err="1"/>
              <a:t>while</a:t>
            </a:r>
            <a:r>
              <a:rPr lang="it-IT" i="1" dirty="0"/>
              <a:t>(valore sensore&lt;500</a:t>
            </a:r>
            <a:r>
              <a:rPr lang="it-IT" i="1" dirty="0" smtClean="0"/>
              <a:t>);</a:t>
            </a:r>
          </a:p>
          <a:p>
            <a:r>
              <a:rPr lang="it-IT" i="1" dirty="0"/>
              <a:t>	</a:t>
            </a:r>
            <a:r>
              <a:rPr lang="it-IT" i="1" dirty="0" smtClean="0"/>
              <a:t>{ </a:t>
            </a:r>
            <a:r>
              <a:rPr lang="it-IT" i="1" dirty="0" err="1" smtClean="0"/>
              <a:t>digitalWrite</a:t>
            </a:r>
            <a:r>
              <a:rPr lang="it-IT" i="1" dirty="0" smtClean="0"/>
              <a:t>(13</a:t>
            </a:r>
            <a:r>
              <a:rPr lang="it-IT" i="1" dirty="0"/>
              <a:t>, HIGH); </a:t>
            </a:r>
            <a:r>
              <a:rPr lang="it-IT" i="1" dirty="0" smtClean="0"/>
              <a:t>delay(100</a:t>
            </a:r>
            <a:r>
              <a:rPr lang="it-IT" i="1" dirty="0"/>
              <a:t>); </a:t>
            </a:r>
            <a:r>
              <a:rPr lang="it-IT" i="1" dirty="0" err="1" smtClean="0"/>
              <a:t>digitalWrite</a:t>
            </a:r>
            <a:r>
              <a:rPr lang="it-IT" i="1" dirty="0"/>
              <a:t> (13, HIGH);</a:t>
            </a:r>
            <a:endParaRPr lang="it-IT" dirty="0"/>
          </a:p>
          <a:p>
            <a:r>
              <a:rPr lang="it-IT" i="1" dirty="0"/>
              <a:t>    </a:t>
            </a:r>
            <a:r>
              <a:rPr lang="it-IT" i="1" dirty="0" smtClean="0"/>
              <a:t>                                      delay(100</a:t>
            </a:r>
            <a:r>
              <a:rPr lang="it-IT" i="1" dirty="0"/>
              <a:t>); </a:t>
            </a:r>
            <a:r>
              <a:rPr lang="it-IT" i="1" dirty="0" err="1" smtClean="0"/>
              <a:t>Valoresensore</a:t>
            </a:r>
            <a:r>
              <a:rPr lang="it-IT" i="1" dirty="0" smtClean="0"/>
              <a:t>=</a:t>
            </a:r>
            <a:r>
              <a:rPr lang="it-IT" i="1" dirty="0" err="1" smtClean="0"/>
              <a:t>analogRead</a:t>
            </a:r>
            <a:r>
              <a:rPr lang="it-IT" i="1" dirty="0" smtClean="0"/>
              <a:t>(1</a:t>
            </a:r>
            <a:r>
              <a:rPr lang="it-IT" i="1" dirty="0"/>
              <a:t>); </a:t>
            </a:r>
            <a:r>
              <a:rPr lang="it-IT" i="1" dirty="0" smtClean="0"/>
              <a:t>}</a:t>
            </a:r>
          </a:p>
          <a:p>
            <a:r>
              <a:rPr lang="it-IT" dirty="0"/>
              <a:t/>
            </a:r>
            <a:br>
              <a:rPr lang="it-IT" dirty="0"/>
            </a:br>
            <a:r>
              <a:rPr lang="it-IT" b="1" dirty="0"/>
              <a:t>Do…</a:t>
            </a:r>
            <a:r>
              <a:rPr lang="it-IT" b="1" dirty="0" err="1"/>
              <a:t>While</a:t>
            </a:r>
            <a:r>
              <a:rPr lang="it-IT" dirty="0"/>
              <a:t> - E’ uguale a </a:t>
            </a:r>
            <a:r>
              <a:rPr lang="it-IT" dirty="0" err="1"/>
              <a:t>while</a:t>
            </a:r>
            <a:r>
              <a:rPr lang="it-IT" dirty="0"/>
              <a:t> solo che il codice è avviato prima che la condizione sia verificata. Si usa quando si vuole eseguire </a:t>
            </a:r>
            <a:r>
              <a:rPr lang="it-IT" dirty="0" smtClean="0"/>
              <a:t>il codice </a:t>
            </a:r>
            <a:r>
              <a:rPr lang="it-IT" dirty="0"/>
              <a:t>almeno una volta prima che la condizione sia valutata. Esempio:</a:t>
            </a:r>
            <a:endParaRPr lang="it-IT" sz="800" dirty="0"/>
          </a:p>
          <a:p>
            <a:r>
              <a:rPr lang="it-IT" sz="800" dirty="0"/>
              <a:t> </a:t>
            </a:r>
          </a:p>
          <a:p>
            <a:r>
              <a:rPr lang="it-IT" dirty="0"/>
              <a:t>    </a:t>
            </a:r>
            <a:r>
              <a:rPr lang="it-IT" dirty="0" smtClean="0"/>
              <a:t>        </a:t>
            </a:r>
            <a:r>
              <a:rPr lang="it-IT" i="1" dirty="0" smtClean="0"/>
              <a:t>do </a:t>
            </a:r>
            <a:r>
              <a:rPr lang="it-IT" i="1" dirty="0" smtClean="0"/>
              <a:t>{</a:t>
            </a:r>
            <a:r>
              <a:rPr lang="it-IT" i="1" dirty="0" err="1" smtClean="0"/>
              <a:t>digitalWrite</a:t>
            </a:r>
            <a:r>
              <a:rPr lang="it-IT" i="1" dirty="0" smtClean="0"/>
              <a:t>(13,HIGH</a:t>
            </a:r>
            <a:r>
              <a:rPr lang="it-IT" i="1" dirty="0"/>
              <a:t>); </a:t>
            </a:r>
            <a:r>
              <a:rPr lang="it-IT" i="1" dirty="0" smtClean="0"/>
              <a:t>delay(100</a:t>
            </a:r>
            <a:r>
              <a:rPr lang="it-IT" i="1" dirty="0"/>
              <a:t>); </a:t>
            </a:r>
            <a:r>
              <a:rPr lang="it-IT" i="1" dirty="0" err="1" smtClean="0"/>
              <a:t>digitalWrite</a:t>
            </a:r>
            <a:r>
              <a:rPr lang="it-IT" i="1" dirty="0" smtClean="0"/>
              <a:t>(13,HIGH</a:t>
            </a:r>
            <a:r>
              <a:rPr lang="it-IT" i="1" dirty="0"/>
              <a:t>); </a:t>
            </a:r>
            <a:r>
              <a:rPr lang="it-IT" i="1" dirty="0" smtClean="0"/>
              <a:t>delay</a:t>
            </a:r>
            <a:r>
              <a:rPr lang="it-IT" i="1" dirty="0"/>
              <a:t> (100); }</a:t>
            </a:r>
            <a:endParaRPr lang="it-IT" dirty="0"/>
          </a:p>
          <a:p>
            <a:r>
              <a:rPr lang="it-IT" i="1" dirty="0"/>
              <a:t>    </a:t>
            </a:r>
            <a:r>
              <a:rPr lang="it-IT" i="1" dirty="0" smtClean="0"/>
              <a:t>        </a:t>
            </a:r>
            <a:r>
              <a:rPr lang="it-IT" i="1" dirty="0" err="1" smtClean="0"/>
              <a:t>while</a:t>
            </a:r>
            <a:r>
              <a:rPr lang="it-IT" i="1" dirty="0" smtClean="0"/>
              <a:t> (</a:t>
            </a:r>
            <a:r>
              <a:rPr lang="it-IT" i="1" dirty="0" smtClean="0"/>
              <a:t>valore </a:t>
            </a:r>
            <a:r>
              <a:rPr lang="it-IT" i="1" dirty="0"/>
              <a:t>sensore&lt;500</a:t>
            </a:r>
            <a:r>
              <a:rPr lang="it-IT" i="1" dirty="0" smtClean="0"/>
              <a:t>);</a:t>
            </a:r>
            <a:endParaRPr lang="it-IT" dirty="0"/>
          </a:p>
        </p:txBody>
      </p:sp>
      <p:sp>
        <p:nvSpPr>
          <p:cNvPr id="2" name="Rettangolo 1"/>
          <p:cNvSpPr/>
          <p:nvPr/>
        </p:nvSpPr>
        <p:spPr>
          <a:xfrm>
            <a:off x="374400" y="380687"/>
            <a:ext cx="2139240" cy="369332"/>
          </a:xfrm>
          <a:prstGeom prst="rect">
            <a:avLst/>
          </a:prstGeom>
        </p:spPr>
        <p:txBody>
          <a:bodyPr wrap="none">
            <a:spAutoFit/>
          </a:bodyPr>
          <a:lstStyle/>
          <a:p>
            <a:pPr lvl="0"/>
            <a:r>
              <a:rPr lang="it-IT" b="1" dirty="0">
                <a:solidFill>
                  <a:srgbClr val="C00000"/>
                </a:solidFill>
              </a:rPr>
              <a:t>Istruzioni </a:t>
            </a:r>
            <a:r>
              <a:rPr lang="it-IT" b="1" dirty="0" smtClean="0">
                <a:solidFill>
                  <a:srgbClr val="C00000"/>
                </a:solidFill>
              </a:rPr>
              <a:t>avanzate  </a:t>
            </a:r>
            <a:r>
              <a:rPr lang="it-IT" b="1" dirty="0">
                <a:solidFill>
                  <a:srgbClr val="C00000"/>
                </a:solidFill>
              </a:rPr>
              <a:t>:</a:t>
            </a:r>
          </a:p>
        </p:txBody>
      </p:sp>
      <p:sp>
        <p:nvSpPr>
          <p:cNvPr id="5" name="Rettangolo 4"/>
          <p:cNvSpPr/>
          <p:nvPr/>
        </p:nvSpPr>
        <p:spPr>
          <a:xfrm>
            <a:off x="73070" y="6237312"/>
            <a:ext cx="8963426" cy="338554"/>
          </a:xfrm>
          <a:prstGeom prst="rect">
            <a:avLst/>
          </a:prstGeom>
        </p:spPr>
        <p:txBody>
          <a:bodyPr wrap="square">
            <a:spAutoFit/>
          </a:bodyPr>
          <a:lstStyle/>
          <a:p>
            <a:r>
              <a:rPr lang="it-IT" sz="1600" i="1" dirty="0"/>
              <a:t>http://polinienrico.altervista.org/index.php?option=com_content&amp;view=article&amp;id=57&amp;Itemid=66</a:t>
            </a:r>
          </a:p>
        </p:txBody>
      </p:sp>
    </p:spTree>
    <p:extLst>
      <p:ext uri="{BB962C8B-B14F-4D97-AF65-F5344CB8AC3E}">
        <p14:creationId xmlns:p14="http://schemas.microsoft.com/office/powerpoint/2010/main" val="2841423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ttangolo 2"/>
          <p:cNvSpPr/>
          <p:nvPr/>
        </p:nvSpPr>
        <p:spPr>
          <a:xfrm>
            <a:off x="5370791" y="260648"/>
            <a:ext cx="3188693" cy="523220"/>
          </a:xfrm>
          <a:prstGeom prst="rect">
            <a:avLst/>
          </a:prstGeom>
        </p:spPr>
        <p:txBody>
          <a:bodyPr wrap="none">
            <a:spAutoFit/>
          </a:bodyPr>
          <a:lstStyle/>
          <a:p>
            <a:r>
              <a:rPr lang="it-IT" sz="2800" b="1" dirty="0">
                <a:solidFill>
                  <a:srgbClr val="C00000"/>
                </a:solidFill>
              </a:rPr>
              <a:t>AMON ed ARDUINO</a:t>
            </a:r>
            <a:endParaRPr lang="it-IT" sz="2800" dirty="0">
              <a:solidFill>
                <a:srgbClr val="C00000"/>
              </a:solidFill>
            </a:endParaRPr>
          </a:p>
        </p:txBody>
      </p:sp>
      <p:sp>
        <p:nvSpPr>
          <p:cNvPr id="4" name="Rettangolo 3"/>
          <p:cNvSpPr/>
          <p:nvPr/>
        </p:nvSpPr>
        <p:spPr>
          <a:xfrm>
            <a:off x="374400" y="981879"/>
            <a:ext cx="8662096" cy="5078313"/>
          </a:xfrm>
          <a:prstGeom prst="rect">
            <a:avLst/>
          </a:prstGeom>
        </p:spPr>
        <p:txBody>
          <a:bodyPr wrap="square">
            <a:spAutoFit/>
          </a:bodyPr>
          <a:lstStyle/>
          <a:p>
            <a:endParaRPr lang="it-IT" i="1" dirty="0"/>
          </a:p>
          <a:p>
            <a:r>
              <a:rPr lang="it-IT" b="1" dirty="0">
                <a:solidFill>
                  <a:srgbClr val="C00000"/>
                </a:solidFill>
              </a:rPr>
              <a:t>VARIABILI</a:t>
            </a:r>
          </a:p>
          <a:p>
            <a:endParaRPr lang="it-IT" b="1" dirty="0" smtClean="0"/>
          </a:p>
          <a:p>
            <a:r>
              <a:rPr lang="it-IT" b="1" dirty="0" err="1" smtClean="0"/>
              <a:t>string</a:t>
            </a:r>
            <a:r>
              <a:rPr lang="it-IT" dirty="0" smtClean="0"/>
              <a:t> </a:t>
            </a:r>
            <a:r>
              <a:rPr lang="it-IT" dirty="0"/>
              <a:t>- Un set di caratteri ASCII utilizzati per memorizzare informazioni di testo. Per la memoria, usa un byte per ogni </a:t>
            </a:r>
            <a:r>
              <a:rPr lang="it-IT" dirty="0" smtClean="0"/>
              <a:t>carattere della </a:t>
            </a:r>
            <a:r>
              <a:rPr lang="it-IT" dirty="0"/>
              <a:t>stringa, più un carattere NULL che indica ad Arduino la fine della stringa. Esempio:</a:t>
            </a:r>
            <a:br>
              <a:rPr lang="it-IT" dirty="0"/>
            </a:br>
            <a:r>
              <a:rPr lang="it-IT" dirty="0"/>
              <a:t>   </a:t>
            </a:r>
            <a:r>
              <a:rPr lang="it-IT" dirty="0" smtClean="0"/>
              <a:t>	 </a:t>
            </a:r>
            <a:r>
              <a:rPr lang="it-IT" i="1" dirty="0" err="1"/>
              <a:t>char</a:t>
            </a:r>
            <a:r>
              <a:rPr lang="it-IT" i="1" dirty="0"/>
              <a:t> string1[] = "</a:t>
            </a:r>
            <a:r>
              <a:rPr lang="it-IT" i="1" dirty="0" smtClean="0"/>
              <a:t>Hello "; </a:t>
            </a:r>
            <a:r>
              <a:rPr lang="it-IT" i="1" dirty="0"/>
              <a:t>// 5 </a:t>
            </a:r>
            <a:r>
              <a:rPr lang="it-IT" i="1" dirty="0" err="1"/>
              <a:t>caratteri+carattere</a:t>
            </a:r>
            <a:r>
              <a:rPr lang="it-IT" i="1" dirty="0"/>
              <a:t> NULL   </a:t>
            </a:r>
          </a:p>
          <a:p>
            <a:r>
              <a:rPr lang="it-IT" i="1" dirty="0" smtClean="0"/>
              <a:t>	</a:t>
            </a:r>
            <a:r>
              <a:rPr lang="it-IT" i="1" dirty="0" err="1" smtClean="0"/>
              <a:t>char</a:t>
            </a:r>
            <a:r>
              <a:rPr lang="it-IT" i="1" dirty="0" smtClean="0"/>
              <a:t> </a:t>
            </a:r>
            <a:r>
              <a:rPr lang="it-IT" i="1" dirty="0"/>
              <a:t>string2[6]="Hello" </a:t>
            </a:r>
            <a:r>
              <a:rPr lang="it-IT" i="1" dirty="0" smtClean="0"/>
              <a:t>; </a:t>
            </a:r>
            <a:r>
              <a:rPr lang="it-IT" i="1" dirty="0"/>
              <a:t>// La stessa cosa di </a:t>
            </a:r>
            <a:r>
              <a:rPr lang="it-IT" i="1" dirty="0" smtClean="0"/>
              <a:t>sopra</a:t>
            </a:r>
            <a:r>
              <a:rPr lang="it-IT" dirty="0"/>
              <a:t/>
            </a:r>
            <a:br>
              <a:rPr lang="it-IT" dirty="0"/>
            </a:br>
            <a:endParaRPr lang="it-IT" dirty="0" smtClean="0"/>
          </a:p>
          <a:p>
            <a:r>
              <a:rPr lang="it-IT" dirty="0"/>
              <a:t/>
            </a:r>
            <a:br>
              <a:rPr lang="it-IT" dirty="0"/>
            </a:br>
            <a:r>
              <a:rPr lang="it-IT" b="1" dirty="0"/>
              <a:t>array </a:t>
            </a:r>
            <a:r>
              <a:rPr lang="it-IT" dirty="0"/>
              <a:t>- un elenco di variabili accessibili tramite un indice. Vengono utilizzate per creare tabelle di valori facilmente accessibili. </a:t>
            </a:r>
            <a:r>
              <a:rPr lang="it-IT" dirty="0" smtClean="0"/>
              <a:t>Come esempio </a:t>
            </a:r>
            <a:r>
              <a:rPr lang="it-IT" dirty="0"/>
              <a:t>se si vuole memorizzare diversi livelli di luminosità di un LED possiamo creare 4 variabili, una per ogni livello di </a:t>
            </a:r>
            <a:r>
              <a:rPr lang="it-IT" dirty="0" smtClean="0"/>
              <a:t>luminosità</a:t>
            </a:r>
            <a:r>
              <a:rPr lang="it-IT" dirty="0"/>
              <a:t>.</a:t>
            </a:r>
          </a:p>
          <a:p>
            <a:r>
              <a:rPr lang="it-IT" dirty="0"/>
              <a:t>Si può utilizzare una semplice array come</a:t>
            </a:r>
            <a:r>
              <a:rPr lang="it-IT" dirty="0" smtClean="0"/>
              <a:t>:</a:t>
            </a:r>
            <a:r>
              <a:rPr lang="it-IT" dirty="0"/>
              <a:t/>
            </a:r>
            <a:br>
              <a:rPr lang="it-IT" dirty="0"/>
            </a:br>
            <a:r>
              <a:rPr lang="it-IT" dirty="0"/>
              <a:t>   </a:t>
            </a:r>
            <a:r>
              <a:rPr lang="it-IT" dirty="0" smtClean="0"/>
              <a:t>		 </a:t>
            </a:r>
            <a:r>
              <a:rPr lang="it-IT" i="1" dirty="0" err="1"/>
              <a:t>int</a:t>
            </a:r>
            <a:r>
              <a:rPr lang="it-IT" i="1" dirty="0"/>
              <a:t> Luce[5]={0,25,50,100};</a:t>
            </a:r>
            <a:r>
              <a:rPr lang="it-IT" dirty="0"/>
              <a:t/>
            </a:r>
            <a:br>
              <a:rPr lang="it-IT" dirty="0"/>
            </a:br>
            <a:r>
              <a:rPr lang="it-IT" dirty="0" smtClean="0"/>
              <a:t>Nel </a:t>
            </a:r>
            <a:r>
              <a:rPr lang="it-IT" dirty="0"/>
              <a:t>tipo della variabile </a:t>
            </a:r>
            <a:r>
              <a:rPr lang="it-IT" u="sng" dirty="0"/>
              <a:t>la parola "array" non si dichiara, </a:t>
            </a:r>
            <a:r>
              <a:rPr lang="it-IT" dirty="0"/>
              <a:t>ma si usano i simboli [] e {}.</a:t>
            </a:r>
          </a:p>
          <a:p>
            <a:endParaRPr lang="it-IT" b="1" dirty="0"/>
          </a:p>
          <a:p>
            <a:endParaRPr lang="it-IT" dirty="0"/>
          </a:p>
        </p:txBody>
      </p:sp>
    </p:spTree>
    <p:extLst>
      <p:ext uri="{BB962C8B-B14F-4D97-AF65-F5344CB8AC3E}">
        <p14:creationId xmlns:p14="http://schemas.microsoft.com/office/powerpoint/2010/main" val="30704332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323528" y="5120024"/>
            <a:ext cx="8640960" cy="1477328"/>
          </a:xfrm>
          <a:prstGeom prst="rect">
            <a:avLst/>
          </a:prstGeom>
          <a:ln>
            <a:solidFill>
              <a:srgbClr val="FF0000"/>
            </a:solidFill>
          </a:ln>
        </p:spPr>
        <p:txBody>
          <a:bodyPr wrap="square">
            <a:spAutoFit/>
          </a:bodyPr>
          <a:lstStyle/>
          <a:p>
            <a:r>
              <a:rPr lang="it-IT" b="1" dirty="0" err="1"/>
              <a:t>map</a:t>
            </a:r>
            <a:r>
              <a:rPr lang="it-IT" b="1" dirty="0"/>
              <a:t>(</a:t>
            </a:r>
            <a:r>
              <a:rPr lang="it-IT" b="1" dirty="0" err="1"/>
              <a:t>value</a:t>
            </a:r>
            <a:r>
              <a:rPr lang="it-IT" b="1" dirty="0"/>
              <a:t>, </a:t>
            </a:r>
            <a:r>
              <a:rPr lang="it-IT" b="1" dirty="0" err="1"/>
              <a:t>fromLow</a:t>
            </a:r>
            <a:r>
              <a:rPr lang="it-IT" b="1" dirty="0"/>
              <a:t>, </a:t>
            </a:r>
            <a:r>
              <a:rPr lang="it-IT" b="1" dirty="0" err="1"/>
              <a:t>fromHigh</a:t>
            </a:r>
            <a:r>
              <a:rPr lang="it-IT" b="1" dirty="0"/>
              <a:t>, </a:t>
            </a:r>
            <a:r>
              <a:rPr lang="it-IT" b="1" dirty="0" err="1" smtClean="0"/>
              <a:t>toLow</a:t>
            </a:r>
            <a:r>
              <a:rPr lang="it-IT" b="1" dirty="0" smtClean="0"/>
              <a:t>, </a:t>
            </a:r>
            <a:r>
              <a:rPr lang="it-IT" b="1" dirty="0" err="1" smtClean="0"/>
              <a:t>toHigh</a:t>
            </a:r>
            <a:r>
              <a:rPr lang="it-IT" b="1" dirty="0"/>
              <a:t>)</a:t>
            </a:r>
            <a:r>
              <a:rPr lang="it-IT" dirty="0"/>
              <a:t> - Associa un valore che sta nel </a:t>
            </a:r>
            <a:r>
              <a:rPr lang="it-IT" dirty="0" err="1"/>
              <a:t>range</a:t>
            </a:r>
            <a:r>
              <a:rPr lang="it-IT" dirty="0"/>
              <a:t> </a:t>
            </a:r>
            <a:r>
              <a:rPr lang="it-IT" dirty="0" err="1"/>
              <a:t>fromLow</a:t>
            </a:r>
            <a:r>
              <a:rPr lang="it-IT" dirty="0"/>
              <a:t> e </a:t>
            </a:r>
            <a:r>
              <a:rPr lang="it-IT" dirty="0" err="1"/>
              <a:t>maxlow</a:t>
            </a:r>
            <a:r>
              <a:rPr lang="it-IT" dirty="0"/>
              <a:t> in un nuovo </a:t>
            </a:r>
            <a:r>
              <a:rPr lang="it-IT" dirty="0" err="1"/>
              <a:t>range</a:t>
            </a:r>
            <a:r>
              <a:rPr lang="it-IT" dirty="0"/>
              <a:t> che </a:t>
            </a:r>
            <a:r>
              <a:rPr lang="it-IT" dirty="0" smtClean="0"/>
              <a:t>va da </a:t>
            </a:r>
            <a:r>
              <a:rPr lang="it-IT" dirty="0" err="1"/>
              <a:t>toLow</a:t>
            </a:r>
            <a:r>
              <a:rPr lang="it-IT" dirty="0"/>
              <a:t> a </a:t>
            </a:r>
            <a:r>
              <a:rPr lang="it-IT" dirty="0" err="1"/>
              <a:t>toHigh</a:t>
            </a:r>
            <a:r>
              <a:rPr lang="it-IT" dirty="0"/>
              <a:t>. </a:t>
            </a:r>
            <a:r>
              <a:rPr lang="it-IT" u="sng" dirty="0"/>
              <a:t>E’ molto utile per processare valori provenienti da sensori analogici.</a:t>
            </a:r>
            <a:r>
              <a:rPr lang="it-IT" dirty="0"/>
              <a:t> </a:t>
            </a:r>
            <a:endParaRPr lang="it-IT" dirty="0" smtClean="0"/>
          </a:p>
          <a:p>
            <a:r>
              <a:rPr lang="it-IT" dirty="0" smtClean="0"/>
              <a:t>Esempio:</a:t>
            </a:r>
            <a:r>
              <a:rPr lang="it-IT" dirty="0"/>
              <a:t>  </a:t>
            </a:r>
            <a:r>
              <a:rPr lang="it-IT" i="1" dirty="0" smtClean="0"/>
              <a:t>val=</a:t>
            </a:r>
            <a:r>
              <a:rPr lang="it-IT" i="1" dirty="0" err="1" smtClean="0"/>
              <a:t>map</a:t>
            </a:r>
            <a:r>
              <a:rPr lang="it-IT" i="1" dirty="0" smtClean="0"/>
              <a:t>(</a:t>
            </a:r>
            <a:r>
              <a:rPr lang="it-IT" i="1" dirty="0" err="1" smtClean="0"/>
              <a:t>analogRead</a:t>
            </a:r>
            <a:r>
              <a:rPr lang="it-IT" i="1" dirty="0" smtClean="0"/>
              <a:t>(A0), 0, 1023, 100, 200</a:t>
            </a:r>
            <a:r>
              <a:rPr lang="it-IT" i="1" dirty="0"/>
              <a:t>);</a:t>
            </a:r>
            <a:r>
              <a:rPr lang="it-IT" dirty="0"/>
              <a:t>  </a:t>
            </a:r>
            <a:endParaRPr lang="it-IT" dirty="0" smtClean="0"/>
          </a:p>
          <a:p>
            <a:r>
              <a:rPr lang="it-IT" dirty="0"/>
              <a:t> </a:t>
            </a:r>
            <a:r>
              <a:rPr lang="it-IT" dirty="0" smtClean="0"/>
              <a:t>                // </a:t>
            </a:r>
            <a:r>
              <a:rPr lang="it-IT" dirty="0"/>
              <a:t>associa il valore analogico </a:t>
            </a:r>
            <a:r>
              <a:rPr lang="it-IT" dirty="0" smtClean="0"/>
              <a:t>A0 </a:t>
            </a:r>
            <a:r>
              <a:rPr lang="it-IT" dirty="0"/>
              <a:t>ad un valore tra 100 e 200</a:t>
            </a:r>
            <a:endParaRPr lang="it-IT" dirty="0">
              <a:effectLst/>
            </a:endParaRPr>
          </a:p>
        </p:txBody>
      </p:sp>
      <p:sp>
        <p:nvSpPr>
          <p:cNvPr id="4" name="Rettangolo 3"/>
          <p:cNvSpPr/>
          <p:nvPr/>
        </p:nvSpPr>
        <p:spPr>
          <a:xfrm>
            <a:off x="323528" y="404664"/>
            <a:ext cx="8418608" cy="4801314"/>
          </a:xfrm>
          <a:prstGeom prst="rect">
            <a:avLst/>
          </a:prstGeom>
        </p:spPr>
        <p:txBody>
          <a:bodyPr wrap="square">
            <a:spAutoFit/>
          </a:bodyPr>
          <a:lstStyle/>
          <a:p>
            <a:r>
              <a:rPr lang="it-IT" b="1" dirty="0">
                <a:solidFill>
                  <a:srgbClr val="C00000"/>
                </a:solidFill>
              </a:rPr>
              <a:t>FUNZIONI MATEMATICHE</a:t>
            </a:r>
            <a:r>
              <a:rPr lang="it-IT" dirty="0"/>
              <a:t/>
            </a:r>
            <a:br>
              <a:rPr lang="it-IT" dirty="0"/>
            </a:br>
            <a:r>
              <a:rPr lang="it-IT" dirty="0"/>
              <a:t/>
            </a:r>
            <a:br>
              <a:rPr lang="it-IT" dirty="0"/>
            </a:br>
            <a:r>
              <a:rPr lang="it-IT" dirty="0"/>
              <a:t>Arduino include molte funzioni matematiche comuni. Servono, per esempio, per trovare il numero max o il numero min.</a:t>
            </a:r>
            <a:br>
              <a:rPr lang="it-IT" dirty="0"/>
            </a:br>
            <a:r>
              <a:rPr lang="it-IT" dirty="0"/>
              <a:t> </a:t>
            </a:r>
          </a:p>
          <a:p>
            <a:r>
              <a:rPr lang="it-IT" b="1" dirty="0" err="1"/>
              <a:t>min</a:t>
            </a:r>
            <a:r>
              <a:rPr lang="it-IT" b="1" dirty="0"/>
              <a:t> (</a:t>
            </a:r>
            <a:r>
              <a:rPr lang="it-IT" b="1" dirty="0" err="1"/>
              <a:t>x,y</a:t>
            </a:r>
            <a:r>
              <a:rPr lang="it-IT" b="1" dirty="0"/>
              <a:t>)</a:t>
            </a:r>
            <a:r>
              <a:rPr lang="it-IT" dirty="0"/>
              <a:t> - Ritorna il più piccolo fra x e y. Esempio</a:t>
            </a:r>
            <a:r>
              <a:rPr lang="it-IT" dirty="0" smtClean="0"/>
              <a:t>:</a:t>
            </a:r>
            <a:r>
              <a:rPr lang="it-IT" dirty="0"/>
              <a:t>  </a:t>
            </a:r>
            <a:r>
              <a:rPr lang="it-IT" i="1" dirty="0"/>
              <a:t>Val= </a:t>
            </a:r>
            <a:r>
              <a:rPr lang="it-IT" i="1" dirty="0" err="1"/>
              <a:t>min</a:t>
            </a:r>
            <a:r>
              <a:rPr lang="it-IT" i="1" dirty="0"/>
              <a:t>(5,20);</a:t>
            </a:r>
            <a:r>
              <a:rPr lang="it-IT" dirty="0"/>
              <a:t>  // val adesso è 5</a:t>
            </a:r>
            <a:br>
              <a:rPr lang="it-IT" dirty="0"/>
            </a:br>
            <a:r>
              <a:rPr lang="it-IT" dirty="0"/>
              <a:t/>
            </a:r>
            <a:br>
              <a:rPr lang="it-IT" dirty="0"/>
            </a:br>
            <a:r>
              <a:rPr lang="it-IT" b="1" dirty="0" smtClean="0"/>
              <a:t>max (</a:t>
            </a:r>
            <a:r>
              <a:rPr lang="it-IT" b="1" dirty="0" err="1"/>
              <a:t>x,y</a:t>
            </a:r>
            <a:r>
              <a:rPr lang="it-IT" b="1" dirty="0"/>
              <a:t>) </a:t>
            </a:r>
            <a:r>
              <a:rPr lang="it-IT" dirty="0"/>
              <a:t>- Ritorna il più grande  fra x e y.</a:t>
            </a:r>
            <a:br>
              <a:rPr lang="it-IT" dirty="0"/>
            </a:br>
            <a:r>
              <a:rPr lang="it-IT" dirty="0"/>
              <a:t/>
            </a:r>
            <a:br>
              <a:rPr lang="it-IT" dirty="0"/>
            </a:br>
            <a:r>
              <a:rPr lang="it-IT" b="1" dirty="0" err="1" smtClean="0"/>
              <a:t>abs</a:t>
            </a:r>
            <a:r>
              <a:rPr lang="it-IT" b="1" dirty="0" smtClean="0"/>
              <a:t> (</a:t>
            </a:r>
            <a:r>
              <a:rPr lang="it-IT" b="1" dirty="0"/>
              <a:t>x)</a:t>
            </a:r>
            <a:r>
              <a:rPr lang="it-IT" dirty="0"/>
              <a:t> - Ritorna il valore assoluto di x, ossia trasforma i numeri negativi in numeri positivi. Se x fosse 5 ritorna 5, ma anche se </a:t>
            </a:r>
            <a:r>
              <a:rPr lang="it-IT" dirty="0" smtClean="0"/>
              <a:t>x  fosse </a:t>
            </a:r>
            <a:r>
              <a:rPr lang="it-IT" dirty="0"/>
              <a:t>-5 ritorna sempre 5. </a:t>
            </a:r>
            <a:endParaRPr lang="it-IT" dirty="0" smtClean="0"/>
          </a:p>
          <a:p>
            <a:r>
              <a:rPr lang="it-IT" dirty="0" smtClean="0"/>
              <a:t>Esempio: </a:t>
            </a:r>
            <a:r>
              <a:rPr lang="it-IT" dirty="0"/>
              <a:t>    Val= </a:t>
            </a:r>
            <a:r>
              <a:rPr lang="it-IT" dirty="0" err="1"/>
              <a:t>abs</a:t>
            </a:r>
            <a:r>
              <a:rPr lang="it-IT" dirty="0"/>
              <a:t>(-5) // val vale </a:t>
            </a:r>
            <a:r>
              <a:rPr lang="it-IT" dirty="0" smtClean="0"/>
              <a:t>5</a:t>
            </a:r>
          </a:p>
          <a:p>
            <a:endParaRPr lang="it-IT" dirty="0" smtClean="0"/>
          </a:p>
          <a:p>
            <a:r>
              <a:rPr lang="it-IT" b="1" dirty="0" err="1"/>
              <a:t>constrain</a:t>
            </a:r>
            <a:r>
              <a:rPr lang="it-IT" b="1" dirty="0"/>
              <a:t>(</a:t>
            </a:r>
            <a:r>
              <a:rPr lang="it-IT" b="1" dirty="0" err="1"/>
              <a:t>x,a,b</a:t>
            </a:r>
            <a:r>
              <a:rPr lang="it-IT" b="1" dirty="0"/>
              <a:t>)</a:t>
            </a:r>
            <a:r>
              <a:rPr lang="it-IT" dirty="0"/>
              <a:t> - Ritorna il valore "x" </a:t>
            </a:r>
            <a:r>
              <a:rPr lang="it-IT" dirty="0" smtClean="0"/>
              <a:t>compreso tra </a:t>
            </a:r>
            <a:r>
              <a:rPr lang="it-IT" dirty="0"/>
              <a:t>"a" e "b". Ciò vuol dire che se "x" è minore di "a" ritornerà </a:t>
            </a:r>
            <a:r>
              <a:rPr lang="it-IT" dirty="0" smtClean="0"/>
              <a:t>semplicemente "a</a:t>
            </a:r>
            <a:r>
              <a:rPr lang="it-IT" dirty="0"/>
              <a:t>" e se x è maggiore di "b" restituirà semplicemente il valore di "b".</a:t>
            </a:r>
          </a:p>
          <a:p>
            <a:endParaRPr lang="it-IT" dirty="0">
              <a:effectLst/>
            </a:endParaRPr>
          </a:p>
        </p:txBody>
      </p:sp>
      <p:sp>
        <p:nvSpPr>
          <p:cNvPr id="5" name="Rettangolo 4"/>
          <p:cNvSpPr/>
          <p:nvPr/>
        </p:nvSpPr>
        <p:spPr>
          <a:xfrm>
            <a:off x="5370791" y="260648"/>
            <a:ext cx="3188693" cy="523220"/>
          </a:xfrm>
          <a:prstGeom prst="rect">
            <a:avLst/>
          </a:prstGeom>
        </p:spPr>
        <p:txBody>
          <a:bodyPr wrap="none">
            <a:spAutoFit/>
          </a:bodyPr>
          <a:lstStyle/>
          <a:p>
            <a:r>
              <a:rPr lang="it-IT" sz="2800" b="1" dirty="0">
                <a:solidFill>
                  <a:srgbClr val="C00000"/>
                </a:solidFill>
              </a:rPr>
              <a:t>AMON ed ARDUINO</a:t>
            </a:r>
            <a:endParaRPr lang="it-IT" sz="2800" dirty="0">
              <a:solidFill>
                <a:srgbClr val="C00000"/>
              </a:solidFill>
            </a:endParaRPr>
          </a:p>
        </p:txBody>
      </p:sp>
    </p:spTree>
    <p:extLst>
      <p:ext uri="{BB962C8B-B14F-4D97-AF65-F5344CB8AC3E}">
        <p14:creationId xmlns:p14="http://schemas.microsoft.com/office/powerpoint/2010/main" val="731848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00312" y="999892"/>
            <a:ext cx="4572000" cy="646331"/>
          </a:xfrm>
          <a:prstGeom prst="rect">
            <a:avLst/>
          </a:prstGeom>
        </p:spPr>
        <p:txBody>
          <a:bodyPr>
            <a:spAutoFit/>
          </a:bodyPr>
          <a:lstStyle/>
          <a:p>
            <a:pPr marL="0" lvl="1"/>
            <a:r>
              <a:rPr lang="it-IT" b="1" dirty="0" smtClean="0"/>
              <a:t>Sensore Crepuscolare – </a:t>
            </a:r>
          </a:p>
          <a:p>
            <a:pPr marL="0" lvl="1"/>
            <a:r>
              <a:rPr lang="it-IT" b="1" dirty="0" err="1" smtClean="0"/>
              <a:t>Calibration</a:t>
            </a:r>
            <a:r>
              <a:rPr lang="it-IT" b="1" dirty="0" smtClean="0"/>
              <a:t> </a:t>
            </a:r>
            <a:r>
              <a:rPr lang="it-IT" b="1" smtClean="0"/>
              <a:t>con sensore</a:t>
            </a:r>
            <a:endParaRPr lang="it-IT" dirty="0" smtClean="0"/>
          </a:p>
        </p:txBody>
      </p:sp>
      <p:sp>
        <p:nvSpPr>
          <p:cNvPr id="3" name="Rettangolo 2"/>
          <p:cNvSpPr/>
          <p:nvPr/>
        </p:nvSpPr>
        <p:spPr>
          <a:xfrm>
            <a:off x="5370791" y="476672"/>
            <a:ext cx="3188693" cy="523220"/>
          </a:xfrm>
          <a:prstGeom prst="rect">
            <a:avLst/>
          </a:prstGeom>
        </p:spPr>
        <p:txBody>
          <a:bodyPr wrap="none">
            <a:spAutoFit/>
          </a:bodyPr>
          <a:lstStyle/>
          <a:p>
            <a:r>
              <a:rPr lang="it-IT" sz="2800" b="1" dirty="0">
                <a:solidFill>
                  <a:srgbClr val="C00000"/>
                </a:solidFill>
              </a:rPr>
              <a:t>AMON ed ARDUINO</a:t>
            </a:r>
            <a:endParaRPr lang="it-IT" sz="2800" dirty="0">
              <a:solidFill>
                <a:srgbClr val="C00000"/>
              </a:solidFill>
            </a:endParaRPr>
          </a:p>
        </p:txBody>
      </p:sp>
      <p:pic>
        <p:nvPicPr>
          <p:cNvPr id="2050" name="Picture 2" descr="http://arduino.cc/en/uploads/Tutorial/calibrat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009" y="3284984"/>
            <a:ext cx="9012884" cy="3168352"/>
          </a:xfrm>
          <a:prstGeom prst="rect">
            <a:avLst/>
          </a:prstGeom>
          <a:noFill/>
          <a:extLst>
            <a:ext uri="{909E8E84-426E-40DD-AFC4-6F175D3DCCD1}">
              <a14:hiddenFill xmlns:a14="http://schemas.microsoft.com/office/drawing/2010/main">
                <a:solidFill>
                  <a:srgbClr val="FFFFFF"/>
                </a:solidFill>
              </a14:hiddenFill>
            </a:ext>
          </a:extLst>
        </p:spPr>
      </p:pic>
      <p:sp>
        <p:nvSpPr>
          <p:cNvPr id="5" name="Rettangolo 4"/>
          <p:cNvSpPr/>
          <p:nvPr/>
        </p:nvSpPr>
        <p:spPr>
          <a:xfrm>
            <a:off x="4572000" y="999892"/>
            <a:ext cx="4572000" cy="2031325"/>
          </a:xfrm>
          <a:prstGeom prst="rect">
            <a:avLst/>
          </a:prstGeom>
        </p:spPr>
        <p:txBody>
          <a:bodyPr>
            <a:spAutoFit/>
          </a:bodyPr>
          <a:lstStyle/>
          <a:p>
            <a:r>
              <a:rPr lang="en-US" dirty="0"/>
              <a:t>Arduino board </a:t>
            </a:r>
          </a:p>
          <a:p>
            <a:r>
              <a:rPr lang="en-US" dirty="0"/>
              <a:t>(1) LED </a:t>
            </a:r>
          </a:p>
          <a:p>
            <a:r>
              <a:rPr lang="en-US" dirty="0"/>
              <a:t>(1) analog sensor (a photocell will do) </a:t>
            </a:r>
          </a:p>
          <a:p>
            <a:r>
              <a:rPr lang="en-US" dirty="0"/>
              <a:t>(1) 10K ohm resistor </a:t>
            </a:r>
          </a:p>
          <a:p>
            <a:r>
              <a:rPr lang="en-US" dirty="0"/>
              <a:t>(1) 220 ohm resistor </a:t>
            </a:r>
            <a:r>
              <a:rPr lang="en-US" dirty="0" smtClean="0"/>
              <a:t>(ROSSO-ROSSO-MARONE)</a:t>
            </a:r>
            <a:endParaRPr lang="en-US" dirty="0"/>
          </a:p>
          <a:p>
            <a:r>
              <a:rPr lang="en-US" dirty="0"/>
              <a:t>breadboard </a:t>
            </a:r>
          </a:p>
          <a:p>
            <a:r>
              <a:rPr lang="en-US" dirty="0"/>
              <a:t>hook-up wire </a:t>
            </a:r>
          </a:p>
        </p:txBody>
      </p:sp>
      <p:sp>
        <p:nvSpPr>
          <p:cNvPr id="6" name="Rettangolo 5"/>
          <p:cNvSpPr/>
          <p:nvPr/>
        </p:nvSpPr>
        <p:spPr>
          <a:xfrm>
            <a:off x="600312" y="2038818"/>
            <a:ext cx="2720809" cy="369332"/>
          </a:xfrm>
          <a:prstGeom prst="rect">
            <a:avLst/>
          </a:prstGeom>
          <a:solidFill>
            <a:schemeClr val="accent6">
              <a:lumMod val="40000"/>
              <a:lumOff val="60000"/>
            </a:schemeClr>
          </a:solidFill>
          <a:ln>
            <a:solidFill>
              <a:srgbClr val="002060"/>
            </a:solidFill>
          </a:ln>
        </p:spPr>
        <p:txBody>
          <a:bodyPr wrap="none">
            <a:spAutoFit/>
          </a:bodyPr>
          <a:lstStyle/>
          <a:p>
            <a:r>
              <a:rPr lang="it-IT" dirty="0" smtClean="0">
                <a:solidFill>
                  <a:srgbClr val="C00000"/>
                </a:solidFill>
              </a:rPr>
              <a:t>PROGRAMMA </a:t>
            </a:r>
            <a:r>
              <a:rPr lang="it-IT" dirty="0">
                <a:solidFill>
                  <a:srgbClr val="C00000"/>
                </a:solidFill>
              </a:rPr>
              <a:t>: </a:t>
            </a:r>
            <a:r>
              <a:rPr lang="it-IT" b="1" dirty="0" err="1" smtClean="0">
                <a:solidFill>
                  <a:srgbClr val="C00000"/>
                </a:solidFill>
              </a:rPr>
              <a:t>Calibration</a:t>
            </a:r>
            <a:endParaRPr lang="it-IT" b="1" dirty="0">
              <a:solidFill>
                <a:srgbClr val="C00000"/>
              </a:solidFill>
            </a:endParaRPr>
          </a:p>
        </p:txBody>
      </p:sp>
    </p:spTree>
    <p:extLst>
      <p:ext uri="{BB962C8B-B14F-4D97-AF65-F5344CB8AC3E}">
        <p14:creationId xmlns:p14="http://schemas.microsoft.com/office/powerpoint/2010/main" val="41879985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997968" y="184284"/>
            <a:ext cx="4572000" cy="369332"/>
          </a:xfrm>
          <a:prstGeom prst="rect">
            <a:avLst/>
          </a:prstGeom>
        </p:spPr>
        <p:txBody>
          <a:bodyPr>
            <a:spAutoFit/>
          </a:bodyPr>
          <a:lstStyle/>
          <a:p>
            <a:pPr marL="0" lvl="1"/>
            <a:r>
              <a:rPr lang="it-IT" b="1" dirty="0" err="1" smtClean="0"/>
              <a:t>Calibration</a:t>
            </a:r>
            <a:endParaRPr lang="it-IT" b="1" dirty="0"/>
          </a:p>
        </p:txBody>
      </p:sp>
      <p:sp>
        <p:nvSpPr>
          <p:cNvPr id="3" name="Rettangolo 2"/>
          <p:cNvSpPr/>
          <p:nvPr/>
        </p:nvSpPr>
        <p:spPr>
          <a:xfrm>
            <a:off x="5370791" y="476672"/>
            <a:ext cx="3188693" cy="523220"/>
          </a:xfrm>
          <a:prstGeom prst="rect">
            <a:avLst/>
          </a:prstGeom>
        </p:spPr>
        <p:txBody>
          <a:bodyPr wrap="none">
            <a:spAutoFit/>
          </a:bodyPr>
          <a:lstStyle/>
          <a:p>
            <a:r>
              <a:rPr lang="it-IT" sz="2800" b="1" dirty="0">
                <a:solidFill>
                  <a:srgbClr val="C00000"/>
                </a:solidFill>
              </a:rPr>
              <a:t>AMON ed ARDUINO</a:t>
            </a:r>
            <a:endParaRPr lang="it-IT" sz="2800" dirty="0">
              <a:solidFill>
                <a:srgbClr val="C00000"/>
              </a:solidFill>
            </a:endParaRPr>
          </a:p>
        </p:txBody>
      </p:sp>
      <p:sp>
        <p:nvSpPr>
          <p:cNvPr id="4" name="Rettangolo 3"/>
          <p:cNvSpPr/>
          <p:nvPr/>
        </p:nvSpPr>
        <p:spPr>
          <a:xfrm>
            <a:off x="239763" y="667360"/>
            <a:ext cx="4439373" cy="5878532"/>
          </a:xfrm>
          <a:prstGeom prst="rect">
            <a:avLst/>
          </a:prstGeom>
        </p:spPr>
        <p:txBody>
          <a:bodyPr wrap="square">
            <a:spAutoFit/>
          </a:bodyPr>
          <a:lstStyle/>
          <a:p>
            <a:r>
              <a:rPr lang="en-US" sz="1200" dirty="0" smtClean="0"/>
              <a:t>// </a:t>
            </a:r>
            <a:r>
              <a:rPr lang="en-US" sz="1200" dirty="0"/>
              <a:t>These </a:t>
            </a:r>
            <a:r>
              <a:rPr lang="en-US" sz="1200" b="1" dirty="0"/>
              <a:t>constants</a:t>
            </a:r>
            <a:r>
              <a:rPr lang="en-US" sz="1200" dirty="0"/>
              <a:t> won't change:</a:t>
            </a:r>
          </a:p>
          <a:p>
            <a:r>
              <a:rPr lang="en-US" sz="1200" dirty="0" err="1"/>
              <a:t>const</a:t>
            </a:r>
            <a:r>
              <a:rPr lang="en-US" sz="1200" dirty="0"/>
              <a:t> </a:t>
            </a:r>
            <a:r>
              <a:rPr lang="en-US" sz="1200" dirty="0" err="1"/>
              <a:t>int</a:t>
            </a:r>
            <a:r>
              <a:rPr lang="en-US" sz="1200" dirty="0"/>
              <a:t> </a:t>
            </a:r>
            <a:r>
              <a:rPr lang="en-US" sz="1200" dirty="0" err="1"/>
              <a:t>sensorPin</a:t>
            </a:r>
            <a:r>
              <a:rPr lang="en-US" sz="1200" dirty="0"/>
              <a:t> = A0;    // pin that the sensor is attached to</a:t>
            </a:r>
          </a:p>
          <a:p>
            <a:r>
              <a:rPr lang="en-US" sz="1200" dirty="0" err="1"/>
              <a:t>const</a:t>
            </a:r>
            <a:r>
              <a:rPr lang="en-US" sz="1200" dirty="0"/>
              <a:t> </a:t>
            </a:r>
            <a:r>
              <a:rPr lang="en-US" sz="1200" dirty="0" err="1"/>
              <a:t>int</a:t>
            </a:r>
            <a:r>
              <a:rPr lang="en-US" sz="1200" dirty="0"/>
              <a:t> </a:t>
            </a:r>
            <a:r>
              <a:rPr lang="en-US" sz="1200" dirty="0" err="1"/>
              <a:t>ledPin</a:t>
            </a:r>
            <a:r>
              <a:rPr lang="en-US" sz="1200" dirty="0"/>
              <a:t> = </a:t>
            </a:r>
            <a:r>
              <a:rPr lang="en-US" sz="1200" dirty="0" smtClean="0"/>
              <a:t>6;        </a:t>
            </a:r>
            <a:r>
              <a:rPr lang="en-US" sz="1200" dirty="0"/>
              <a:t>// pin that the LED is attached to</a:t>
            </a:r>
          </a:p>
          <a:p>
            <a:r>
              <a:rPr lang="en-US" sz="1200" dirty="0" smtClean="0"/>
              <a:t>// </a:t>
            </a:r>
            <a:r>
              <a:rPr lang="en-US" sz="1200" dirty="0"/>
              <a:t>variables:</a:t>
            </a:r>
          </a:p>
          <a:p>
            <a:r>
              <a:rPr lang="en-US" sz="1200" dirty="0" err="1"/>
              <a:t>int</a:t>
            </a:r>
            <a:r>
              <a:rPr lang="en-US" sz="1200" dirty="0"/>
              <a:t> </a:t>
            </a:r>
            <a:r>
              <a:rPr lang="en-US" sz="1200" dirty="0" err="1"/>
              <a:t>sensorValue</a:t>
            </a:r>
            <a:r>
              <a:rPr lang="en-US" sz="1200" dirty="0"/>
              <a:t> = 0;         // the sensor value</a:t>
            </a:r>
          </a:p>
          <a:p>
            <a:r>
              <a:rPr lang="en-US" sz="1200" dirty="0" err="1"/>
              <a:t>int</a:t>
            </a:r>
            <a:r>
              <a:rPr lang="en-US" sz="1200" dirty="0"/>
              <a:t> </a:t>
            </a:r>
            <a:r>
              <a:rPr lang="en-US" sz="1200" dirty="0" err="1"/>
              <a:t>sensorMin</a:t>
            </a:r>
            <a:r>
              <a:rPr lang="en-US" sz="1200" dirty="0"/>
              <a:t> = 1023;        // minimum sensor value</a:t>
            </a:r>
          </a:p>
          <a:p>
            <a:r>
              <a:rPr lang="en-US" sz="1200" dirty="0" err="1"/>
              <a:t>int</a:t>
            </a:r>
            <a:r>
              <a:rPr lang="en-US" sz="1200" dirty="0"/>
              <a:t> </a:t>
            </a:r>
            <a:r>
              <a:rPr lang="en-US" sz="1200" dirty="0" err="1"/>
              <a:t>sensorMax</a:t>
            </a:r>
            <a:r>
              <a:rPr lang="en-US" sz="1200" dirty="0"/>
              <a:t> = 0;           // maximum sensor value</a:t>
            </a:r>
          </a:p>
          <a:p>
            <a:endParaRPr lang="en-US" sz="1200" dirty="0"/>
          </a:p>
          <a:p>
            <a:r>
              <a:rPr lang="en-US" sz="1400" b="1" dirty="0" smtClean="0"/>
              <a:t>void </a:t>
            </a:r>
            <a:r>
              <a:rPr lang="en-US" sz="1400" b="1" dirty="0"/>
              <a:t>setup() </a:t>
            </a:r>
            <a:r>
              <a:rPr lang="en-US" sz="1400" dirty="0"/>
              <a:t>{</a:t>
            </a:r>
          </a:p>
          <a:p>
            <a:r>
              <a:rPr lang="en-US" sz="1400" i="1" dirty="0"/>
              <a:t>  // turn on LED to signal the start of the calibration period:</a:t>
            </a:r>
          </a:p>
          <a:p>
            <a:r>
              <a:rPr lang="en-US" sz="1400" dirty="0"/>
              <a:t> </a:t>
            </a:r>
            <a:r>
              <a:rPr lang="en-US" sz="1400" dirty="0" smtClean="0"/>
              <a:t>	</a:t>
            </a:r>
            <a:r>
              <a:rPr lang="en-US" sz="1400" dirty="0" err="1" smtClean="0"/>
              <a:t>pinMode</a:t>
            </a:r>
            <a:r>
              <a:rPr lang="en-US" sz="1400" dirty="0" smtClean="0"/>
              <a:t>(6, </a:t>
            </a:r>
            <a:r>
              <a:rPr lang="en-US" sz="1400" dirty="0"/>
              <a:t>OUTPUT);</a:t>
            </a:r>
          </a:p>
          <a:p>
            <a:r>
              <a:rPr lang="en-US" sz="1400" dirty="0"/>
              <a:t>  </a:t>
            </a:r>
            <a:r>
              <a:rPr lang="en-US" sz="1400" dirty="0" smtClean="0"/>
              <a:t>	</a:t>
            </a:r>
            <a:r>
              <a:rPr lang="en-US" sz="1400" dirty="0" err="1" smtClean="0"/>
              <a:t>digitalWrite</a:t>
            </a:r>
            <a:r>
              <a:rPr lang="en-US" sz="1400" dirty="0" smtClean="0"/>
              <a:t>(6, </a:t>
            </a:r>
            <a:r>
              <a:rPr lang="en-US" sz="1400" dirty="0"/>
              <a:t>HIGH);</a:t>
            </a:r>
          </a:p>
          <a:p>
            <a:r>
              <a:rPr lang="en-US" sz="1400" dirty="0" smtClean="0"/>
              <a:t>  </a:t>
            </a:r>
            <a:r>
              <a:rPr lang="en-US" sz="1400" dirty="0"/>
              <a:t>// calibrate during the first five seconds </a:t>
            </a:r>
          </a:p>
          <a:p>
            <a:r>
              <a:rPr lang="en-US" sz="1400" dirty="0">
                <a:solidFill>
                  <a:srgbClr val="FF0000"/>
                </a:solidFill>
              </a:rPr>
              <a:t>  </a:t>
            </a:r>
            <a:r>
              <a:rPr lang="en-US" sz="1400" b="1" dirty="0">
                <a:solidFill>
                  <a:srgbClr val="FF0000"/>
                </a:solidFill>
              </a:rPr>
              <a:t>while (</a:t>
            </a:r>
            <a:r>
              <a:rPr lang="en-US" sz="1400" b="1" dirty="0" err="1">
                <a:solidFill>
                  <a:srgbClr val="FF0000"/>
                </a:solidFill>
              </a:rPr>
              <a:t>millis</a:t>
            </a:r>
            <a:r>
              <a:rPr lang="en-US" sz="1400" b="1" dirty="0">
                <a:solidFill>
                  <a:srgbClr val="FF0000"/>
                </a:solidFill>
              </a:rPr>
              <a:t>() &lt; 5000) </a:t>
            </a:r>
            <a:r>
              <a:rPr lang="en-US" sz="1400" dirty="0"/>
              <a:t>{</a:t>
            </a:r>
          </a:p>
          <a:p>
            <a:r>
              <a:rPr lang="en-US" sz="1400" dirty="0"/>
              <a:t>    </a:t>
            </a:r>
            <a:r>
              <a:rPr lang="en-US" sz="1400" dirty="0" err="1"/>
              <a:t>sensorValue</a:t>
            </a:r>
            <a:r>
              <a:rPr lang="en-US" sz="1400" dirty="0"/>
              <a:t> = </a:t>
            </a:r>
            <a:r>
              <a:rPr lang="en-US" sz="1400" dirty="0" err="1"/>
              <a:t>analogRead</a:t>
            </a:r>
            <a:r>
              <a:rPr lang="en-US" sz="1400" dirty="0"/>
              <a:t>(</a:t>
            </a:r>
            <a:r>
              <a:rPr lang="en-US" sz="1400" dirty="0" err="1"/>
              <a:t>sensorPin</a:t>
            </a:r>
            <a:r>
              <a:rPr lang="en-US" sz="1400" dirty="0"/>
              <a:t>);</a:t>
            </a:r>
          </a:p>
          <a:p>
            <a:r>
              <a:rPr lang="en-US" sz="1400" dirty="0" smtClean="0"/>
              <a:t>    </a:t>
            </a:r>
          </a:p>
          <a:p>
            <a:r>
              <a:rPr lang="en-US" sz="1400" i="1" dirty="0" smtClean="0"/>
              <a:t>// </a:t>
            </a:r>
            <a:r>
              <a:rPr lang="en-US" sz="1400" i="1" dirty="0"/>
              <a:t>record the maximum sensor value</a:t>
            </a:r>
          </a:p>
          <a:p>
            <a:r>
              <a:rPr lang="en-US" sz="1400" dirty="0"/>
              <a:t>    if (</a:t>
            </a:r>
            <a:r>
              <a:rPr lang="en-US" sz="1400" dirty="0" err="1"/>
              <a:t>sensorValue</a:t>
            </a:r>
            <a:r>
              <a:rPr lang="en-US" sz="1400" dirty="0"/>
              <a:t> &gt; </a:t>
            </a:r>
            <a:r>
              <a:rPr lang="en-US" sz="1400" dirty="0" err="1"/>
              <a:t>sensorMax</a:t>
            </a:r>
            <a:r>
              <a:rPr lang="en-US" sz="1400" dirty="0"/>
              <a:t>) {</a:t>
            </a:r>
          </a:p>
          <a:p>
            <a:r>
              <a:rPr lang="en-US" sz="1400" dirty="0"/>
              <a:t>      </a:t>
            </a:r>
            <a:r>
              <a:rPr lang="en-US" sz="1400" dirty="0" err="1"/>
              <a:t>sensorMax</a:t>
            </a:r>
            <a:r>
              <a:rPr lang="en-US" sz="1400" dirty="0"/>
              <a:t> = </a:t>
            </a:r>
            <a:r>
              <a:rPr lang="en-US" sz="1400" dirty="0" err="1"/>
              <a:t>sensorValue</a:t>
            </a:r>
            <a:r>
              <a:rPr lang="en-US" sz="1400" dirty="0"/>
              <a:t>;</a:t>
            </a:r>
          </a:p>
          <a:p>
            <a:r>
              <a:rPr lang="en-US" sz="1400" dirty="0"/>
              <a:t>    }</a:t>
            </a:r>
          </a:p>
          <a:p>
            <a:r>
              <a:rPr lang="en-US" sz="1400" dirty="0" smtClean="0"/>
              <a:t> </a:t>
            </a:r>
            <a:r>
              <a:rPr lang="en-US" sz="1400" i="1" dirty="0" smtClean="0"/>
              <a:t>   </a:t>
            </a:r>
            <a:r>
              <a:rPr lang="en-US" sz="1400" i="1" dirty="0"/>
              <a:t>// record the minimum sensor value</a:t>
            </a:r>
          </a:p>
          <a:p>
            <a:r>
              <a:rPr lang="en-US" sz="1400" dirty="0"/>
              <a:t>    if (</a:t>
            </a:r>
            <a:r>
              <a:rPr lang="en-US" sz="1400" dirty="0" err="1"/>
              <a:t>sensorValue</a:t>
            </a:r>
            <a:r>
              <a:rPr lang="en-US" sz="1400" dirty="0"/>
              <a:t> &lt; </a:t>
            </a:r>
            <a:r>
              <a:rPr lang="en-US" sz="1400" dirty="0" err="1"/>
              <a:t>sensorMin</a:t>
            </a:r>
            <a:r>
              <a:rPr lang="en-US" sz="1400" dirty="0"/>
              <a:t>) {</a:t>
            </a:r>
          </a:p>
          <a:p>
            <a:r>
              <a:rPr lang="en-US" sz="1400" dirty="0"/>
              <a:t>      </a:t>
            </a:r>
            <a:r>
              <a:rPr lang="en-US" sz="1400" dirty="0" err="1"/>
              <a:t>sensorMin</a:t>
            </a:r>
            <a:r>
              <a:rPr lang="en-US" sz="1400" dirty="0"/>
              <a:t> = </a:t>
            </a:r>
            <a:r>
              <a:rPr lang="en-US" sz="1400" dirty="0" err="1"/>
              <a:t>sensorValue</a:t>
            </a:r>
            <a:r>
              <a:rPr lang="en-US" sz="1400" dirty="0"/>
              <a:t>;</a:t>
            </a:r>
          </a:p>
          <a:p>
            <a:r>
              <a:rPr lang="en-US" sz="1400" dirty="0"/>
              <a:t>    }</a:t>
            </a:r>
          </a:p>
          <a:p>
            <a:r>
              <a:rPr lang="en-US" sz="1400" dirty="0"/>
              <a:t>  }</a:t>
            </a:r>
          </a:p>
          <a:p>
            <a:r>
              <a:rPr lang="en-US" sz="1400" dirty="0" smtClean="0"/>
              <a:t>  </a:t>
            </a:r>
            <a:r>
              <a:rPr lang="en-US" sz="1400" i="1" dirty="0"/>
              <a:t>// signal the end of the calibration period</a:t>
            </a:r>
          </a:p>
          <a:p>
            <a:r>
              <a:rPr lang="en-US" sz="1400" dirty="0"/>
              <a:t>  </a:t>
            </a:r>
            <a:r>
              <a:rPr lang="en-US" sz="1400" dirty="0" err="1"/>
              <a:t>digitalWrite</a:t>
            </a:r>
            <a:r>
              <a:rPr lang="en-US" sz="1400" dirty="0"/>
              <a:t>(13, LOW</a:t>
            </a:r>
            <a:r>
              <a:rPr lang="en-US" sz="1400" dirty="0" smtClean="0"/>
              <a:t>);</a:t>
            </a:r>
            <a:endParaRPr lang="en-US" sz="1400" dirty="0"/>
          </a:p>
        </p:txBody>
      </p:sp>
      <p:sp>
        <p:nvSpPr>
          <p:cNvPr id="5" name="Rettangolo 4"/>
          <p:cNvSpPr/>
          <p:nvPr/>
        </p:nvSpPr>
        <p:spPr>
          <a:xfrm>
            <a:off x="4679137" y="2492896"/>
            <a:ext cx="4572000" cy="4001095"/>
          </a:xfrm>
          <a:prstGeom prst="rect">
            <a:avLst/>
          </a:prstGeom>
        </p:spPr>
        <p:txBody>
          <a:bodyPr>
            <a:spAutoFit/>
          </a:bodyPr>
          <a:lstStyle/>
          <a:p>
            <a:r>
              <a:rPr lang="en-US" sz="1600" b="1" dirty="0"/>
              <a:t>void loop() </a:t>
            </a:r>
            <a:r>
              <a:rPr lang="en-US" sz="1600" dirty="0"/>
              <a:t>{</a:t>
            </a:r>
          </a:p>
          <a:p>
            <a:r>
              <a:rPr lang="en-US" sz="1600" dirty="0"/>
              <a:t>  // read the sensor:</a:t>
            </a:r>
          </a:p>
          <a:p>
            <a:r>
              <a:rPr lang="en-US" sz="1600" dirty="0"/>
              <a:t>  </a:t>
            </a:r>
            <a:r>
              <a:rPr lang="en-US" sz="1600" dirty="0" err="1"/>
              <a:t>sensorValue</a:t>
            </a:r>
            <a:r>
              <a:rPr lang="en-US" sz="1600" dirty="0"/>
              <a:t> = </a:t>
            </a:r>
            <a:r>
              <a:rPr lang="en-US" sz="1600" dirty="0" err="1"/>
              <a:t>analogRead</a:t>
            </a:r>
            <a:r>
              <a:rPr lang="en-US" sz="1600" dirty="0"/>
              <a:t>(</a:t>
            </a:r>
            <a:r>
              <a:rPr lang="en-US" sz="1600" dirty="0" err="1"/>
              <a:t>sensorPin</a:t>
            </a:r>
            <a:r>
              <a:rPr lang="en-US" sz="1600" dirty="0"/>
              <a:t>);</a:t>
            </a:r>
          </a:p>
          <a:p>
            <a:endParaRPr lang="en-US" sz="1600" dirty="0"/>
          </a:p>
          <a:p>
            <a:r>
              <a:rPr lang="en-US" sz="1600" dirty="0"/>
              <a:t>  // apply the calibration to the sensor reading</a:t>
            </a:r>
          </a:p>
          <a:p>
            <a:r>
              <a:rPr lang="en-US" sz="1600" dirty="0"/>
              <a:t>  </a:t>
            </a:r>
            <a:r>
              <a:rPr lang="en-US" sz="1600" dirty="0" err="1"/>
              <a:t>sensorValue</a:t>
            </a:r>
            <a:r>
              <a:rPr lang="en-US" sz="1600" dirty="0"/>
              <a:t> = </a:t>
            </a:r>
            <a:r>
              <a:rPr lang="en-US" sz="1600" b="1" dirty="0">
                <a:solidFill>
                  <a:srgbClr val="FF0000"/>
                </a:solidFill>
              </a:rPr>
              <a:t>map(</a:t>
            </a:r>
            <a:r>
              <a:rPr lang="en-US" sz="1600" b="1" dirty="0" err="1">
                <a:solidFill>
                  <a:srgbClr val="FF0000"/>
                </a:solidFill>
              </a:rPr>
              <a:t>sensorValue</a:t>
            </a:r>
            <a:r>
              <a:rPr lang="en-US" sz="1600" b="1" dirty="0">
                <a:solidFill>
                  <a:srgbClr val="FF0000"/>
                </a:solidFill>
              </a:rPr>
              <a:t>, </a:t>
            </a:r>
            <a:r>
              <a:rPr lang="en-US" sz="1600" b="1" dirty="0" err="1">
                <a:solidFill>
                  <a:srgbClr val="FF0000"/>
                </a:solidFill>
              </a:rPr>
              <a:t>sensorMin</a:t>
            </a:r>
            <a:r>
              <a:rPr lang="en-US" sz="1600" b="1" dirty="0">
                <a:solidFill>
                  <a:srgbClr val="FF0000"/>
                </a:solidFill>
              </a:rPr>
              <a:t>, </a:t>
            </a:r>
            <a:r>
              <a:rPr lang="en-US" sz="1600" b="1" dirty="0" err="1">
                <a:solidFill>
                  <a:srgbClr val="FF0000"/>
                </a:solidFill>
              </a:rPr>
              <a:t>sensorMax</a:t>
            </a:r>
            <a:r>
              <a:rPr lang="en-US" sz="1600" b="1" dirty="0">
                <a:solidFill>
                  <a:srgbClr val="FF0000"/>
                </a:solidFill>
              </a:rPr>
              <a:t>, 0, 255);</a:t>
            </a:r>
          </a:p>
          <a:p>
            <a:endParaRPr lang="en-US" sz="1600" dirty="0"/>
          </a:p>
          <a:p>
            <a:r>
              <a:rPr lang="en-US" sz="1600" dirty="0"/>
              <a:t>  // in case the sensor value is outside the range seen during calibration</a:t>
            </a:r>
          </a:p>
          <a:p>
            <a:r>
              <a:rPr lang="en-US" sz="1600" dirty="0"/>
              <a:t>  </a:t>
            </a:r>
            <a:r>
              <a:rPr lang="en-US" sz="1600" dirty="0" err="1"/>
              <a:t>sensorValue</a:t>
            </a:r>
            <a:r>
              <a:rPr lang="en-US" sz="1600" dirty="0"/>
              <a:t> = </a:t>
            </a:r>
            <a:r>
              <a:rPr lang="en-US" sz="1600" b="1" dirty="0">
                <a:solidFill>
                  <a:srgbClr val="FF0000"/>
                </a:solidFill>
              </a:rPr>
              <a:t>constrain</a:t>
            </a:r>
            <a:r>
              <a:rPr lang="en-US" sz="1600" dirty="0"/>
              <a:t>(</a:t>
            </a:r>
            <a:r>
              <a:rPr lang="en-US" sz="1600" dirty="0" err="1"/>
              <a:t>sensorValue</a:t>
            </a:r>
            <a:r>
              <a:rPr lang="en-US" sz="1600" dirty="0"/>
              <a:t>, 0, 255);</a:t>
            </a:r>
          </a:p>
          <a:p>
            <a:endParaRPr lang="en-US" sz="1600" dirty="0"/>
          </a:p>
          <a:p>
            <a:r>
              <a:rPr lang="en-US" sz="1600" dirty="0"/>
              <a:t>  // fade the LED using the calibrated value:</a:t>
            </a:r>
          </a:p>
          <a:p>
            <a:r>
              <a:rPr lang="en-US" sz="1600" dirty="0"/>
              <a:t>  </a:t>
            </a:r>
            <a:r>
              <a:rPr lang="en-US" sz="1600" dirty="0" err="1"/>
              <a:t>analogWrite</a:t>
            </a:r>
            <a:r>
              <a:rPr lang="en-US" sz="1600" dirty="0"/>
              <a:t>(</a:t>
            </a:r>
            <a:r>
              <a:rPr lang="en-US" sz="1600" dirty="0" err="1"/>
              <a:t>ledPin</a:t>
            </a:r>
            <a:r>
              <a:rPr lang="en-US" sz="1600" dirty="0"/>
              <a:t>, </a:t>
            </a:r>
            <a:r>
              <a:rPr lang="en-US" sz="1600" dirty="0" err="1"/>
              <a:t>sensorValue</a:t>
            </a:r>
            <a:r>
              <a:rPr lang="en-US" sz="1600" dirty="0" smtClean="0"/>
              <a:t>);</a:t>
            </a:r>
          </a:p>
          <a:p>
            <a:r>
              <a:rPr lang="en-US" sz="1600" dirty="0"/>
              <a:t>}</a:t>
            </a:r>
          </a:p>
          <a:p>
            <a:endParaRPr lang="en-US" sz="1600" dirty="0"/>
          </a:p>
        </p:txBody>
      </p:sp>
      <p:sp>
        <p:nvSpPr>
          <p:cNvPr id="6" name="Rettangolo 5"/>
          <p:cNvSpPr/>
          <p:nvPr/>
        </p:nvSpPr>
        <p:spPr>
          <a:xfrm>
            <a:off x="4431868" y="1157467"/>
            <a:ext cx="4727128" cy="646331"/>
          </a:xfrm>
          <a:prstGeom prst="rect">
            <a:avLst/>
          </a:prstGeom>
          <a:ln>
            <a:solidFill>
              <a:schemeClr val="tx1"/>
            </a:solidFill>
          </a:ln>
        </p:spPr>
        <p:txBody>
          <a:bodyPr wrap="none">
            <a:spAutoFit/>
          </a:bodyPr>
          <a:lstStyle/>
          <a:p>
            <a:r>
              <a:rPr lang="en-US" i="1" dirty="0" err="1"/>
              <a:t>const</a:t>
            </a:r>
            <a:r>
              <a:rPr lang="en-US" i="1" dirty="0"/>
              <a:t> </a:t>
            </a:r>
            <a:r>
              <a:rPr lang="en-US" i="1" dirty="0" err="1" smtClean="0"/>
              <a:t>int</a:t>
            </a:r>
            <a:r>
              <a:rPr lang="en-US" i="1" dirty="0" smtClean="0"/>
              <a:t> = </a:t>
            </a:r>
            <a:r>
              <a:rPr lang="en-US" i="1" dirty="0" err="1" smtClean="0"/>
              <a:t>definisce</a:t>
            </a:r>
            <a:r>
              <a:rPr lang="en-US" i="1" dirty="0" smtClean="0"/>
              <a:t> un </a:t>
            </a:r>
            <a:r>
              <a:rPr lang="en-US" i="1" dirty="0" err="1" smtClean="0"/>
              <a:t>valore</a:t>
            </a:r>
            <a:r>
              <a:rPr lang="en-US" i="1" dirty="0" smtClean="0"/>
              <a:t> </a:t>
            </a:r>
            <a:r>
              <a:rPr lang="en-US" i="1" dirty="0" err="1" smtClean="0"/>
              <a:t>fisso</a:t>
            </a:r>
            <a:r>
              <a:rPr lang="en-US" i="1" dirty="0" smtClean="0"/>
              <a:t> </a:t>
            </a:r>
            <a:r>
              <a:rPr lang="en-US" i="1" dirty="0" err="1" smtClean="0"/>
              <a:t>alla</a:t>
            </a:r>
            <a:r>
              <a:rPr lang="en-US" i="1" dirty="0" smtClean="0"/>
              <a:t> </a:t>
            </a:r>
            <a:r>
              <a:rPr lang="en-US" i="1" dirty="0" err="1" smtClean="0"/>
              <a:t>variabile</a:t>
            </a:r>
            <a:r>
              <a:rPr lang="en-US" i="1" dirty="0" smtClean="0"/>
              <a:t> </a:t>
            </a:r>
          </a:p>
          <a:p>
            <a:r>
              <a:rPr lang="en-US" i="1" dirty="0" err="1" smtClean="0"/>
              <a:t>int</a:t>
            </a:r>
            <a:r>
              <a:rPr lang="en-US" i="1" dirty="0" smtClean="0"/>
              <a:t> </a:t>
            </a:r>
            <a:r>
              <a:rPr lang="en-US" i="1" dirty="0"/>
              <a:t>= </a:t>
            </a:r>
            <a:r>
              <a:rPr lang="en-US" i="1" dirty="0" err="1"/>
              <a:t>definisce</a:t>
            </a:r>
            <a:r>
              <a:rPr lang="en-US" i="1" dirty="0"/>
              <a:t> un </a:t>
            </a:r>
            <a:r>
              <a:rPr lang="en-US" i="1" dirty="0" err="1"/>
              <a:t>valore</a:t>
            </a:r>
            <a:r>
              <a:rPr lang="en-US" i="1" dirty="0"/>
              <a:t> </a:t>
            </a:r>
            <a:r>
              <a:rPr lang="en-US" i="1" dirty="0" err="1" smtClean="0"/>
              <a:t>variabile</a:t>
            </a:r>
            <a:r>
              <a:rPr lang="en-US" i="1" dirty="0" smtClean="0"/>
              <a:t> </a:t>
            </a:r>
            <a:endParaRPr lang="it-IT" i="1" dirty="0"/>
          </a:p>
        </p:txBody>
      </p:sp>
    </p:spTree>
    <p:extLst>
      <p:ext uri="{BB962C8B-B14F-4D97-AF65-F5344CB8AC3E}">
        <p14:creationId xmlns:p14="http://schemas.microsoft.com/office/powerpoint/2010/main" val="9352347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00312" y="553616"/>
            <a:ext cx="4572000" cy="646331"/>
          </a:xfrm>
          <a:prstGeom prst="rect">
            <a:avLst/>
          </a:prstGeom>
        </p:spPr>
        <p:txBody>
          <a:bodyPr>
            <a:spAutoFit/>
          </a:bodyPr>
          <a:lstStyle/>
          <a:p>
            <a:pPr marL="0" lvl="1"/>
            <a:r>
              <a:rPr lang="it-IT" b="1" dirty="0" smtClean="0"/>
              <a:t>Lettore </a:t>
            </a:r>
            <a:r>
              <a:rPr lang="it-IT" b="1" dirty="0"/>
              <a:t>LCD</a:t>
            </a:r>
          </a:p>
          <a:p>
            <a:endParaRPr lang="it-IT" b="1" dirty="0"/>
          </a:p>
        </p:txBody>
      </p:sp>
      <p:sp>
        <p:nvSpPr>
          <p:cNvPr id="3" name="Rettangolo 2"/>
          <p:cNvSpPr/>
          <p:nvPr/>
        </p:nvSpPr>
        <p:spPr>
          <a:xfrm>
            <a:off x="5370791" y="476672"/>
            <a:ext cx="3188693" cy="523220"/>
          </a:xfrm>
          <a:prstGeom prst="rect">
            <a:avLst/>
          </a:prstGeom>
        </p:spPr>
        <p:txBody>
          <a:bodyPr wrap="none">
            <a:spAutoFit/>
          </a:bodyPr>
          <a:lstStyle/>
          <a:p>
            <a:r>
              <a:rPr lang="it-IT" sz="2800" b="1" dirty="0">
                <a:solidFill>
                  <a:srgbClr val="C00000"/>
                </a:solidFill>
              </a:rPr>
              <a:t>AMON ed ARDUINO</a:t>
            </a:r>
            <a:endParaRPr lang="it-IT" sz="2800" dirty="0">
              <a:solidFill>
                <a:srgbClr val="C00000"/>
              </a:solidFill>
            </a:endParaRPr>
          </a:p>
        </p:txBody>
      </p:sp>
      <p:sp>
        <p:nvSpPr>
          <p:cNvPr id="4" name="Rettangolo 3"/>
          <p:cNvSpPr/>
          <p:nvPr/>
        </p:nvSpPr>
        <p:spPr>
          <a:xfrm>
            <a:off x="395536" y="5733256"/>
            <a:ext cx="4335033" cy="369332"/>
          </a:xfrm>
          <a:prstGeom prst="rect">
            <a:avLst/>
          </a:prstGeom>
        </p:spPr>
        <p:txBody>
          <a:bodyPr wrap="none">
            <a:spAutoFit/>
          </a:bodyPr>
          <a:lstStyle/>
          <a:p>
            <a:r>
              <a:rPr lang="it-IT" b="1" dirty="0">
                <a:solidFill>
                  <a:srgbClr val="0070C0"/>
                </a:solidFill>
              </a:rPr>
              <a:t>http://arduino.cc/en/Tutorial/LiquidCrystal</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999892"/>
            <a:ext cx="7001479" cy="37252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descr="http://arduino.cc/en/uploads/Tutorial/LCD_b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67627" y="4005065"/>
            <a:ext cx="4440597" cy="2724912"/>
          </a:xfrm>
          <a:prstGeom prst="rect">
            <a:avLst/>
          </a:prstGeom>
          <a:solidFill>
            <a:schemeClr val="bg1"/>
          </a:solidFill>
          <a:extLst/>
        </p:spPr>
      </p:pic>
      <p:sp>
        <p:nvSpPr>
          <p:cNvPr id="7" name="Rettangolo 6"/>
          <p:cNvSpPr/>
          <p:nvPr/>
        </p:nvSpPr>
        <p:spPr>
          <a:xfrm>
            <a:off x="600312" y="5204498"/>
            <a:ext cx="2470292" cy="369332"/>
          </a:xfrm>
          <a:prstGeom prst="rect">
            <a:avLst/>
          </a:prstGeom>
        </p:spPr>
        <p:txBody>
          <a:bodyPr wrap="none">
            <a:spAutoFit/>
          </a:bodyPr>
          <a:lstStyle/>
          <a:p>
            <a:r>
              <a:rPr lang="it-IT" dirty="0" smtClean="0"/>
              <a:t>RESISTENZA da 220 ohm</a:t>
            </a:r>
            <a:endParaRPr lang="it-IT" dirty="0"/>
          </a:p>
        </p:txBody>
      </p:sp>
      <p:sp>
        <p:nvSpPr>
          <p:cNvPr id="8" name="Rettangolo 7"/>
          <p:cNvSpPr/>
          <p:nvPr/>
        </p:nvSpPr>
        <p:spPr>
          <a:xfrm>
            <a:off x="5843820" y="1043444"/>
            <a:ext cx="2760628" cy="369332"/>
          </a:xfrm>
          <a:prstGeom prst="rect">
            <a:avLst/>
          </a:prstGeom>
          <a:solidFill>
            <a:schemeClr val="accent6">
              <a:lumMod val="40000"/>
              <a:lumOff val="60000"/>
            </a:schemeClr>
          </a:solidFill>
          <a:ln>
            <a:solidFill>
              <a:srgbClr val="002060"/>
            </a:solidFill>
          </a:ln>
        </p:spPr>
        <p:txBody>
          <a:bodyPr wrap="none">
            <a:spAutoFit/>
          </a:bodyPr>
          <a:lstStyle/>
          <a:p>
            <a:r>
              <a:rPr lang="it-IT" dirty="0" smtClean="0">
                <a:solidFill>
                  <a:srgbClr val="C00000"/>
                </a:solidFill>
              </a:rPr>
              <a:t>PROGRAMMA </a:t>
            </a:r>
            <a:r>
              <a:rPr lang="it-IT" dirty="0">
                <a:solidFill>
                  <a:srgbClr val="C00000"/>
                </a:solidFill>
              </a:rPr>
              <a:t>: </a:t>
            </a:r>
            <a:r>
              <a:rPr lang="it-IT" b="1" dirty="0" err="1" smtClean="0">
                <a:solidFill>
                  <a:srgbClr val="C00000"/>
                </a:solidFill>
              </a:rPr>
              <a:t>HelloWorld</a:t>
            </a:r>
            <a:endParaRPr lang="it-IT" b="1" dirty="0">
              <a:solidFill>
                <a:srgbClr val="C00000"/>
              </a:solidFill>
            </a:endParaRPr>
          </a:p>
        </p:txBody>
      </p:sp>
    </p:spTree>
    <p:extLst>
      <p:ext uri="{BB962C8B-B14F-4D97-AF65-F5344CB8AC3E}">
        <p14:creationId xmlns:p14="http://schemas.microsoft.com/office/powerpoint/2010/main" val="418799855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2000</TotalTime>
  <Words>1700</Words>
  <Application>Microsoft Office PowerPoint</Application>
  <PresentationFormat>Presentazione su schermo (4:3)</PresentationFormat>
  <Paragraphs>514</Paragraphs>
  <Slides>34</Slides>
  <Notes>1</Notes>
  <HiddenSlides>3</HiddenSlides>
  <MMClips>0</MMClips>
  <ScaleCrop>false</ScaleCrop>
  <HeadingPairs>
    <vt:vector size="4" baseType="variant">
      <vt:variant>
        <vt:lpstr>Tema</vt:lpstr>
      </vt:variant>
      <vt:variant>
        <vt:i4>1</vt:i4>
      </vt:variant>
      <vt:variant>
        <vt:lpstr>Titoli diapositive</vt:lpstr>
      </vt:variant>
      <vt:variant>
        <vt:i4>34</vt:i4>
      </vt:variant>
    </vt:vector>
  </HeadingPairs>
  <TitlesOfParts>
    <vt:vector size="35" baseType="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Dario</dc:creator>
  <cp:lastModifiedBy>Dario</cp:lastModifiedBy>
  <cp:revision>155</cp:revision>
  <dcterms:created xsi:type="dcterms:W3CDTF">2014-07-26T11:22:12Z</dcterms:created>
  <dcterms:modified xsi:type="dcterms:W3CDTF">2014-10-11T13:13:25Z</dcterms:modified>
</cp:coreProperties>
</file>